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0"/>
  </p:notesMasterIdLst>
  <p:sldIdLst>
    <p:sldId id="256" r:id="rId2"/>
    <p:sldId id="344" r:id="rId3"/>
    <p:sldId id="343" r:id="rId4"/>
    <p:sldId id="331" r:id="rId5"/>
    <p:sldId id="335" r:id="rId6"/>
    <p:sldId id="266" r:id="rId7"/>
    <p:sldId id="257" r:id="rId8"/>
    <p:sldId id="322" r:id="rId9"/>
    <p:sldId id="336" r:id="rId10"/>
    <p:sldId id="354" r:id="rId11"/>
    <p:sldId id="330" r:id="rId12"/>
    <p:sldId id="320" r:id="rId13"/>
    <p:sldId id="355" r:id="rId14"/>
    <p:sldId id="338" r:id="rId15"/>
    <p:sldId id="353" r:id="rId16"/>
    <p:sldId id="325" r:id="rId17"/>
    <p:sldId id="356" r:id="rId18"/>
    <p:sldId id="351" r:id="rId19"/>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68271" autoAdjust="0"/>
  </p:normalViewPr>
  <p:slideViewPr>
    <p:cSldViewPr snapToGrid="0">
      <p:cViewPr varScale="1">
        <p:scale>
          <a:sx n="57" d="100"/>
          <a:sy n="57" d="100"/>
        </p:scale>
        <p:origin x="534" y="6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showGuides="1">
      <p:cViewPr varScale="1">
        <p:scale>
          <a:sx n="50" d="100"/>
          <a:sy n="50" d="100"/>
        </p:scale>
        <p:origin x="2988" y="6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9413" cy="4937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2"/>
            <a:ext cx="2919412" cy="493712"/>
          </a:xfrm>
          <a:prstGeom prst="rect">
            <a:avLst/>
          </a:prstGeom>
        </p:spPr>
        <p:txBody>
          <a:bodyPr vert="horz" lIns="91440" tIns="45720" rIns="91440" bIns="45720" rtlCol="0"/>
          <a:lstStyle>
            <a:lvl1pPr algn="r">
              <a:defRPr sz="1200"/>
            </a:lvl1pPr>
          </a:lstStyle>
          <a:p>
            <a:fld id="{D32C3588-E2B7-420C-8C52-22F2B50F4E97}" type="datetimeFigureOut">
              <a:rPr kumimoji="1" lang="ja-JP" altLang="en-US" smtClean="0"/>
              <a:t>2024/2/27</a:t>
            </a:fld>
            <a:endParaRPr kumimoji="1" lang="ja-JP" altLang="en-US"/>
          </a:p>
        </p:txBody>
      </p:sp>
      <p:sp>
        <p:nvSpPr>
          <p:cNvPr id="4" name="スライド イメージ プレースホルダー 3"/>
          <p:cNvSpPr>
            <a:spLocks noGrp="1" noRot="1" noChangeAspect="1"/>
          </p:cNvSpPr>
          <p:nvPr>
            <p:ph type="sldImg" idx="2"/>
          </p:nvPr>
        </p:nvSpPr>
        <p:spPr>
          <a:xfrm>
            <a:off x="77788" y="739775"/>
            <a:ext cx="658018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015"/>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5"/>
            <a:ext cx="2919412" cy="493712"/>
          </a:xfrm>
          <a:prstGeom prst="rect">
            <a:avLst/>
          </a:prstGeom>
        </p:spPr>
        <p:txBody>
          <a:bodyPr vert="horz" lIns="91440" tIns="45720" rIns="91440" bIns="45720" rtlCol="0" anchor="b"/>
          <a:lstStyle>
            <a:lvl1pPr algn="r">
              <a:defRPr sz="1200"/>
            </a:lvl1pPr>
          </a:lstStyle>
          <a:p>
            <a:fld id="{77A52F03-7F6F-4034-8ADF-CA7E14489F03}" type="slidenum">
              <a:rPr kumimoji="1" lang="ja-JP" altLang="en-US" smtClean="0"/>
              <a:t>‹#›</a:t>
            </a:fld>
            <a:endParaRPr kumimoji="1" lang="ja-JP" altLang="en-US"/>
          </a:p>
        </p:txBody>
      </p:sp>
    </p:spTree>
    <p:extLst>
      <p:ext uri="{BB962C8B-B14F-4D97-AF65-F5344CB8AC3E}">
        <p14:creationId xmlns:p14="http://schemas.microsoft.com/office/powerpoint/2010/main" val="27470147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皆さんお疲れ様です。この度、洗浄と消毒についてお話をさせて頂きます、戸畑共立病院の手術室で勤務しております、看護師の隈本と申します。よろしくお願いします。</a:t>
            </a:r>
            <a:endParaRPr kumimoji="1" lang="en-US" altLang="ja-JP" dirty="0"/>
          </a:p>
          <a:p>
            <a:r>
              <a:rPr lang="ja-JP" altLang="en-US" dirty="0"/>
              <a:t>　今回のセミナーのテーマが、標準予防策を見直そう。というテーマであります。洗浄と消毒が標準予防策にどうかかわってくるのか？</a:t>
            </a:r>
            <a:endParaRPr lang="en-US" altLang="ja-JP" dirty="0"/>
          </a:p>
          <a:p>
            <a:r>
              <a:rPr kumimoji="1" lang="ja-JP" altLang="en-US" dirty="0"/>
              <a:t>私からは、洗浄消毒の基礎をはじめ、当院での取り組みも交えてお話していきたいとおもいます。</a:t>
            </a:r>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1</a:t>
            </a:fld>
            <a:endParaRPr kumimoji="1" lang="ja-JP" altLang="en-US"/>
          </a:p>
        </p:txBody>
      </p:sp>
    </p:spTree>
    <p:extLst>
      <p:ext uri="{BB962C8B-B14F-4D97-AF65-F5344CB8AC3E}">
        <p14:creationId xmlns:p14="http://schemas.microsoft.com/office/powerpoint/2010/main" val="160406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水を使うことについてですが、固着した汚れを落としやすくするためです。</a:t>
            </a:r>
            <a:endParaRPr kumimoji="1" lang="en-US" altLang="ja-JP" dirty="0"/>
          </a:p>
          <a:p>
            <a:r>
              <a:rPr kumimoji="1" lang="ja-JP" altLang="en-US" dirty="0"/>
              <a:t>物理的力に頼ることにについては、汚れに対してブラシ・スポンジや洗浄器の水圧を用いて汚れをこそぎ落とすことが重要だからです。</a:t>
            </a:r>
            <a:endParaRPr kumimoji="1" lang="en-US" altLang="ja-JP" dirty="0"/>
          </a:p>
          <a:p>
            <a:r>
              <a:rPr kumimoji="1" lang="ja-JP" altLang="en-US" dirty="0"/>
              <a:t>医療用洗剤を使うことについてですが。。。器材を洗浄する際に食器用洗剤を使用していませんか？食器用洗剤が効力を発揮する対象は食物性油汚れです。医療現場での汚れは主にタンパク質性の汚れです。器材にも専用の洗浄剤があります。コストはかかりますが、医療用洗剤には血液や体液を落としやすくする「酵素」が含まれています。洗浄力や器材の品質を保つためにも必要です。</a:t>
            </a:r>
            <a:endParaRPr kumimoji="1" lang="en-US" altLang="ja-JP" dirty="0"/>
          </a:p>
          <a:p>
            <a:r>
              <a:rPr kumimoji="1" lang="ja-JP" altLang="en-US" dirty="0"/>
              <a:t>温度を守ることについてですが、浸漬洗浄を行う時の温度は気にされたことはありませんか。</a:t>
            </a:r>
            <a:endParaRPr kumimoji="1" lang="en-US" altLang="ja-JP" dirty="0"/>
          </a:p>
          <a:p>
            <a:r>
              <a:rPr kumimoji="1" lang="ja-JP" altLang="en-US" dirty="0"/>
              <a:t>そしてよく言われているのが酵素の効力が一番強くなる温度が大体</a:t>
            </a:r>
            <a:r>
              <a:rPr kumimoji="1" lang="en-US" altLang="ja-JP" dirty="0"/>
              <a:t>40℃</a:t>
            </a:r>
            <a:r>
              <a:rPr kumimoji="1" lang="ja-JP" altLang="en-US" dirty="0"/>
              <a:t>程度で管理してあげる必要があります。熱すぎても冷たすぎても効力は得られませんので、注意してください。</a:t>
            </a:r>
            <a:endParaRPr kumimoji="1" lang="en-US" altLang="ja-JP" dirty="0"/>
          </a:p>
          <a:p>
            <a:r>
              <a:rPr kumimoji="1" lang="ja-JP" altLang="en-US" dirty="0"/>
              <a:t>洗浄前は乾燥させないことについてですが、</a:t>
            </a:r>
            <a:endParaRPr kumimoji="1" lang="en-US" altLang="ja-JP" dirty="0"/>
          </a:p>
          <a:p>
            <a:r>
              <a:rPr kumimoji="1" lang="ja-JP" altLang="en-US" dirty="0"/>
              <a:t>使用後の器材をすぐに洗浄が行える状況は少ないと思います。時間がたってしまうと付着した汚れは固着してしまい、除去しずらくなってしまいます。使用後は、器材へタンパク質凝固防止剤を噴霧し保管するなどの対応をすると洗浄の負担が減ります。</a:t>
            </a:r>
            <a:endParaRPr kumimoji="1" lang="en-US" altLang="ja-JP" dirty="0"/>
          </a:p>
          <a:p>
            <a:r>
              <a:rPr kumimoji="1" lang="ja-JP" altLang="en-US" dirty="0"/>
              <a:t>洗浄時はＰＰＥを着用することにについてですが、</a:t>
            </a:r>
            <a:endParaRPr kumimoji="1" lang="en-US" altLang="ja-JP" dirty="0"/>
          </a:p>
          <a:p>
            <a:r>
              <a:rPr kumimoji="1" lang="ja-JP" altLang="en-US" dirty="0"/>
              <a:t>冒頭でもお話したように、使用した器材がどのような患者様に使用されたのか</a:t>
            </a:r>
            <a:r>
              <a:rPr kumimoji="1" lang="ja-JP" altLang="en-US" dirty="0">
                <a:solidFill>
                  <a:srgbClr val="FF0000"/>
                </a:solidFill>
              </a:rPr>
              <a:t>を把握するのは</a:t>
            </a:r>
            <a:r>
              <a:rPr kumimoji="1" lang="ja-JP" altLang="en-US" dirty="0"/>
              <a:t>、病棟や外来などでは困難だと思います。そのため、必ずＰＰＥを着用する必要があります。使用済器材には血液や体液などが多く付着しており、眼で見えるだけではなく、見えない汚れもあります。皆さんも家で食器洗いをされる時、必ずと言っていい程、水はねすると思います。その水はねから自分の身を守る必要があります。</a:t>
            </a:r>
            <a:endParaRPr kumimoji="1" lang="en-US" altLang="ja-JP" dirty="0"/>
          </a:p>
          <a:p>
            <a:r>
              <a:rPr kumimoji="1" lang="en-US" altLang="ja-JP" dirty="0"/>
              <a:t>PPE</a:t>
            </a:r>
            <a:r>
              <a:rPr kumimoji="1" lang="ja-JP" altLang="en-US" dirty="0"/>
              <a:t>と言っても色々な部分を守るアイテムがあります。では、洗浄時にはどのようなアイテムを身に着ければ良いでしょうか？</a:t>
            </a:r>
            <a:endParaRPr kumimoji="1" lang="en-US" altLang="ja-JP" dirty="0"/>
          </a:p>
          <a:p>
            <a:r>
              <a:rPr kumimoji="1" lang="ja-JP" altLang="en-US" dirty="0"/>
              <a:t>こちらの写真をご覧ください。</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10</a:t>
            </a:fld>
            <a:endParaRPr kumimoji="1" lang="ja-JP" altLang="en-US"/>
          </a:p>
        </p:txBody>
      </p:sp>
    </p:spTree>
    <p:extLst>
      <p:ext uri="{BB962C8B-B14F-4D97-AF65-F5344CB8AC3E}">
        <p14:creationId xmlns:p14="http://schemas.microsoft.com/office/powerpoint/2010/main" val="3559560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消毒とは、物体や生体に付着、または含まれている病原微生物を死滅または除去させ、害のない程度まで減らすことです。</a:t>
            </a:r>
            <a:endParaRPr kumimoji="1" lang="en-US" altLang="ja-JP" dirty="0"/>
          </a:p>
          <a:p>
            <a:r>
              <a:rPr kumimoji="1" lang="ja-JP" altLang="en-US" dirty="0"/>
              <a:t>病原微生物をすべて殺滅したり除去するものではありません。</a:t>
            </a:r>
            <a:endParaRPr kumimoji="1" lang="en-US" altLang="ja-JP" dirty="0"/>
          </a:p>
          <a:p>
            <a:r>
              <a:rPr kumimoji="1" lang="ja-JP" altLang="en-US" dirty="0"/>
              <a:t>消毒レベルがスポルディングの分類で分けられ、器材の使用目的や、清潔要求度によって消毒レベルを選択する必要があります。</a:t>
            </a:r>
            <a:endParaRPr kumimoji="1" lang="en-US" altLang="ja-JP" dirty="0"/>
          </a:p>
          <a:p>
            <a:r>
              <a:rPr kumimoji="1" lang="ja-JP" altLang="en-US" dirty="0"/>
              <a:t>消毒方法には様々ありますが、一般的には洗浄機を使用して消毒する物理的消毒法と、器材を消毒剤に浸漬させる化学的消毒法があります。</a:t>
            </a:r>
            <a:endParaRPr kumimoji="1" lang="en-US" altLang="ja-JP" dirty="0"/>
          </a:p>
          <a:p>
            <a:r>
              <a:rPr kumimoji="1" lang="ja-JP" altLang="en-US" dirty="0"/>
              <a:t>また、先ほどでもお話したように、消毒の前には汚れを落とすために洗浄が必要です。</a:t>
            </a:r>
            <a:endParaRPr kumimoji="1" lang="en-US" altLang="ja-JP" dirty="0"/>
          </a:p>
          <a:p>
            <a:r>
              <a:rPr kumimoji="1" lang="ja-JP" altLang="en-US" dirty="0"/>
              <a:t>清掃の際の消毒から器材の消毒まで、消毒にもいろいろな場面や清潔要求度が変わります。使用の用途や目的に合わせた消毒方法が選択できるよう、スポルディングの分類についてお話させていただきます。</a:t>
            </a:r>
            <a:endParaRPr kumimoji="1" lang="en-US" altLang="ja-JP" dirty="0"/>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11</a:t>
            </a:fld>
            <a:endParaRPr kumimoji="1" lang="ja-JP" altLang="en-US"/>
          </a:p>
        </p:txBody>
      </p:sp>
    </p:spTree>
    <p:extLst>
      <p:ext uri="{BB962C8B-B14F-4D97-AF65-F5344CB8AC3E}">
        <p14:creationId xmlns:p14="http://schemas.microsoft.com/office/powerpoint/2010/main" val="627062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スポルディングの分類について</a:t>
            </a:r>
            <a:endParaRPr kumimoji="1" lang="en-US" altLang="ja-JP" dirty="0"/>
          </a:p>
          <a:p>
            <a:r>
              <a:rPr lang="ja-JP" altLang="en-US" dirty="0"/>
              <a:t>あまり聞きなれない言葉かもしれませんが、器材を安全に使用するために必要な判断基準です。</a:t>
            </a:r>
            <a:endParaRPr lang="en-US" altLang="ja-JP" dirty="0"/>
          </a:p>
          <a:p>
            <a:r>
              <a:rPr kumimoji="1" lang="ja-JP" altLang="en-US" dirty="0"/>
              <a:t>レベル分けとして</a:t>
            </a:r>
            <a:r>
              <a:rPr kumimoji="1" lang="en-US" altLang="ja-JP" dirty="0"/>
              <a:t>3</a:t>
            </a:r>
            <a:r>
              <a:rPr kumimoji="1" lang="ja-JP" altLang="en-US" dirty="0"/>
              <a:t>つの分類に分けられています</a:t>
            </a:r>
            <a:endParaRPr kumimoji="1" lang="en-US" altLang="ja-JP" dirty="0"/>
          </a:p>
          <a:p>
            <a:r>
              <a:rPr kumimoji="1" lang="ja-JP" altLang="en-US" dirty="0"/>
              <a:t>一番上は滅菌となるため、下二つの分類についてお話します。</a:t>
            </a:r>
            <a:endParaRPr kumimoji="1" lang="en-US" altLang="ja-JP" dirty="0"/>
          </a:p>
          <a:p>
            <a:r>
              <a:rPr lang="ja-JP" altLang="en-US" dirty="0"/>
              <a:t>消毒水準の高水準消毒は、粘膜または健常でない皮膚に接触する器材にあたり、手術室で使用されるグルタラール製剤や内視鏡で使われる過酢酸などがあります。</a:t>
            </a:r>
            <a:endParaRPr lang="en-US" altLang="ja-JP" dirty="0"/>
          </a:p>
          <a:p>
            <a:r>
              <a:rPr kumimoji="1" lang="ja-JP" altLang="en-US" dirty="0"/>
              <a:t>中水準消毒は、次亜塩素酸ナトリウムや、ポビドンヨードやアルコールが分類され、対象物品は食器や尿器、便器などがあります</a:t>
            </a:r>
            <a:endParaRPr kumimoji="1" lang="en-US" altLang="ja-JP" dirty="0"/>
          </a:p>
          <a:p>
            <a:r>
              <a:rPr lang="ja-JP" altLang="en-US" dirty="0"/>
              <a:t>低水準消毒ではベンザルコニウム製剤があり、対象物品は医療機器やテーブル、ベッド柵、キーボードなどがあります。</a:t>
            </a:r>
            <a:endParaRPr kumimoji="1" lang="ja-JP" altLang="en-US" dirty="0"/>
          </a:p>
          <a:p>
            <a:r>
              <a:rPr kumimoji="1" lang="ja-JP" altLang="en-US" dirty="0"/>
              <a:t>と、このように使用用途別に分類されています。</a:t>
            </a:r>
            <a:endParaRPr kumimoji="1" lang="en-US" altLang="ja-JP" dirty="0"/>
          </a:p>
          <a:p>
            <a:r>
              <a:rPr kumimoji="1" lang="ja-JP" altLang="en-US" dirty="0"/>
              <a:t>例えばセミクリティカル分類の尿器に対して、滅菌処理を行うなど処理水準を上げること、は問題ありませんが、低水準消毒へ下げること、は感染のリスクが上がるため避けましょう。</a:t>
            </a:r>
            <a:endParaRPr kumimoji="1" lang="en-US" altLang="ja-JP" dirty="0"/>
          </a:p>
          <a:p>
            <a:r>
              <a:rPr kumimoji="1" lang="ja-JP" altLang="en-US" dirty="0"/>
              <a:t>それでは、消毒業務の一般的な物理的な消毒方法についてお話ししていきます。</a:t>
            </a:r>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12</a:t>
            </a:fld>
            <a:endParaRPr kumimoji="1" lang="ja-JP" altLang="en-US"/>
          </a:p>
        </p:txBody>
      </p:sp>
    </p:spTree>
    <p:extLst>
      <p:ext uri="{BB962C8B-B14F-4D97-AF65-F5344CB8AC3E}">
        <p14:creationId xmlns:p14="http://schemas.microsoft.com/office/powerpoint/2010/main" val="692810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物理的消毒方法です、ウォッシャーディスインフェクターやベッドパンウォッシャーなどの洗浄機を使用して、消毒剤は熱水を使用した消毒方法です。</a:t>
            </a:r>
            <a:endParaRPr kumimoji="1" lang="en-US" altLang="ja-JP" dirty="0"/>
          </a:p>
          <a:p>
            <a:r>
              <a:rPr kumimoji="1" lang="ja-JP" altLang="en-US" dirty="0"/>
              <a:t>機械が消毒を行うため、正しい設置方法で洗浄機を作動させれば誰が行っても標準的な消毒が可能です。</a:t>
            </a:r>
            <a:endParaRPr kumimoji="1" lang="en-US" altLang="ja-JP" dirty="0"/>
          </a:p>
          <a:p>
            <a:r>
              <a:rPr kumimoji="1" lang="ja-JP" altLang="en-US" dirty="0"/>
              <a:t>しかし、洗浄機の設置のための工事や機械代、専用の洗浄剤などのコストがかさみ高価になります。</a:t>
            </a:r>
            <a:endParaRPr kumimoji="1" lang="en-US" altLang="ja-JP" dirty="0"/>
          </a:p>
          <a:p>
            <a:r>
              <a:rPr kumimoji="1" lang="ja-JP" altLang="en-US" dirty="0"/>
              <a:t>また、熱水を使用するため耐熱性の低い器材は物理的消毒法を選択できません。</a:t>
            </a:r>
            <a:endParaRPr kumimoji="1" lang="en-US" altLang="ja-JP" dirty="0"/>
          </a:p>
          <a:p>
            <a:r>
              <a:rPr kumimoji="1" lang="ja-JP" altLang="en-US" dirty="0"/>
              <a:t>先にお話ししたように、洗浄での感染リスクもあり、洗浄機を導入し洗浄消毒を行うことが望ましいですが、どうしてもコストがかさんでしまうため、物理的消毒法以外にも化学的消毒法をお話していきます。</a:t>
            </a:r>
            <a:endParaRPr kumimoji="1" lang="en-US" altLang="ja-JP" dirty="0"/>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13</a:t>
            </a:fld>
            <a:endParaRPr kumimoji="1" lang="ja-JP" altLang="en-US"/>
          </a:p>
        </p:txBody>
      </p:sp>
    </p:spTree>
    <p:extLst>
      <p:ext uri="{BB962C8B-B14F-4D97-AF65-F5344CB8AC3E}">
        <p14:creationId xmlns:p14="http://schemas.microsoft.com/office/powerpoint/2010/main" val="3800171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化学的消毒法では先ほどの物理的消毒法で消毒が行えなかった耐熱性の低い器材を消毒することが可能です。</a:t>
            </a:r>
            <a:endParaRPr kumimoji="1" lang="en-US" altLang="ja-JP" dirty="0"/>
          </a:p>
          <a:p>
            <a:r>
              <a:rPr kumimoji="1" lang="ja-JP" altLang="en-US" dirty="0"/>
              <a:t>しかし、浸漬消毒を行う際、消毒液から器材が浮いてしまう、中が空洞な器材に消毒液が満たされていないと標準的に消毒が行えないことがあります。</a:t>
            </a:r>
            <a:endParaRPr kumimoji="1" lang="en-US" altLang="ja-JP" dirty="0"/>
          </a:p>
          <a:p>
            <a:r>
              <a:rPr kumimoji="1" lang="ja-JP" altLang="en-US" dirty="0"/>
              <a:t>使用する消毒液の種類によっては微生物を殺滅できる範囲が異なってきます。</a:t>
            </a:r>
            <a:endParaRPr kumimoji="1" lang="en-US" altLang="ja-JP" dirty="0"/>
          </a:p>
          <a:p>
            <a:r>
              <a:rPr kumimoji="1" lang="ja-JP" altLang="en-US" dirty="0"/>
              <a:t>消毒薬は微生物やウイルスを殺滅するほどの効力があるため、人体にも有害です。消毒剤から発生するガスにより目や呼吸器系粘膜を刺激したり、中枢神経系などに対して障害作用を示すため、ここでも</a:t>
            </a:r>
            <a:r>
              <a:rPr kumimoji="1" lang="en-US" altLang="ja-JP" dirty="0"/>
              <a:t>PPE</a:t>
            </a:r>
            <a:r>
              <a:rPr kumimoji="1" lang="ja-JP" altLang="en-US" dirty="0"/>
              <a:t>で消毒薬から自身を守る必要があります。</a:t>
            </a:r>
            <a:endParaRPr kumimoji="1" lang="en-US" altLang="ja-JP" dirty="0"/>
          </a:p>
          <a:p>
            <a:r>
              <a:rPr kumimoji="1" lang="ja-JP" altLang="en-US" dirty="0"/>
              <a:t>では、次のスライドを見てみましょう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14</a:t>
            </a:fld>
            <a:endParaRPr kumimoji="1" lang="ja-JP" altLang="en-US"/>
          </a:p>
        </p:txBody>
      </p:sp>
    </p:spTree>
    <p:extLst>
      <p:ext uri="{BB962C8B-B14F-4D97-AF65-F5344CB8AC3E}">
        <p14:creationId xmlns:p14="http://schemas.microsoft.com/office/powerpoint/2010/main" val="2051202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物理的消毒法と違い、化学的消毒法では関わるスタッフによって正しく消毒が行われない可能性があるため、この</a:t>
            </a:r>
            <a:r>
              <a:rPr kumimoji="1" lang="en-US" altLang="ja-JP" dirty="0"/>
              <a:t>6</a:t>
            </a:r>
            <a:r>
              <a:rPr kumimoji="1" lang="ja-JP" altLang="en-US" dirty="0"/>
              <a:t>つのポイントを守らなければなりません。</a:t>
            </a:r>
            <a:endParaRPr kumimoji="1" lang="en-US" altLang="ja-JP" dirty="0"/>
          </a:p>
          <a:p>
            <a:r>
              <a:rPr kumimoji="1" lang="ja-JP" altLang="en-US" dirty="0"/>
              <a:t>洗浄、消毒の効果を得るためには器材の汚れが十分に落ちていないと発揮されません。先ほどの洗浄方法をしっかり行ったうえで消毒を行いましょう。</a:t>
            </a:r>
            <a:endParaRPr kumimoji="1" lang="en-US" altLang="ja-JP" dirty="0"/>
          </a:p>
          <a:p>
            <a:r>
              <a:rPr kumimoji="1" lang="ja-JP" altLang="en-US" dirty="0"/>
              <a:t>濃度、浸漬消毒液は希釈して使用する場合がほとんどです。施設ごとに決められた希釈濃度を守りましょう。</a:t>
            </a:r>
            <a:endParaRPr kumimoji="1" lang="en-US" altLang="ja-JP" dirty="0"/>
          </a:p>
          <a:p>
            <a:r>
              <a:rPr kumimoji="1" lang="ja-JP" altLang="en-US" dirty="0"/>
              <a:t>時間、浸漬する時間が短すぎても十分な消毒効果は得られませんし、長すぎても器材が劣化してしまいます。こちらも施設の決められた浸漬時間を守りましょう。</a:t>
            </a:r>
            <a:endParaRPr kumimoji="1" lang="en-US" altLang="ja-JP" dirty="0"/>
          </a:p>
          <a:p>
            <a:r>
              <a:rPr kumimoji="1" lang="ja-JP" altLang="en-US" dirty="0"/>
              <a:t>浸漬、消毒する器材が消毒液から浮かんでいても、消毒液で満たされていなくてもダメです。しっかり消毒液に付けましょう。</a:t>
            </a:r>
            <a:endParaRPr kumimoji="1" lang="en-US" altLang="ja-JP" dirty="0"/>
          </a:p>
          <a:p>
            <a:r>
              <a:rPr kumimoji="1" lang="ja-JP" altLang="en-US" dirty="0"/>
              <a:t>乾燥について、消毒剤を流水で洗い流した後は十分に乾燥させ細菌の繁殖を防ぎましょう。</a:t>
            </a:r>
            <a:endParaRPr kumimoji="1" lang="en-US" altLang="ja-JP" dirty="0"/>
          </a:p>
          <a:p>
            <a:r>
              <a:rPr kumimoji="1" lang="en-US" altLang="ja-JP" dirty="0"/>
              <a:t>PPE</a:t>
            </a:r>
            <a:r>
              <a:rPr kumimoji="1" lang="ja-JP" altLang="en-US" dirty="0"/>
              <a:t>の着用、自身の身を守るためにもしっかり</a:t>
            </a:r>
            <a:r>
              <a:rPr kumimoji="1" lang="en-US" altLang="ja-JP" dirty="0"/>
              <a:t>PPE</a:t>
            </a:r>
            <a:r>
              <a:rPr kumimoji="1" lang="ja-JP" altLang="en-US" dirty="0"/>
              <a:t>を着用しましょう。</a:t>
            </a:r>
            <a:endParaRPr kumimoji="1" lang="en-US" altLang="ja-JP" dirty="0"/>
          </a:p>
          <a:p>
            <a:r>
              <a:rPr kumimoji="1" lang="ja-JP" altLang="en-US" dirty="0"/>
              <a:t>これら</a:t>
            </a:r>
            <a:r>
              <a:rPr kumimoji="1" lang="en-US" altLang="ja-JP" dirty="0"/>
              <a:t>6</a:t>
            </a:r>
            <a:r>
              <a:rPr kumimoji="1" lang="ja-JP" altLang="en-US" dirty="0"/>
              <a:t>つのポイントを押さえて消毒業務に関わることを心掛けてましょう。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15</a:t>
            </a:fld>
            <a:endParaRPr kumimoji="1" lang="ja-JP" altLang="en-US"/>
          </a:p>
        </p:txBody>
      </p:sp>
    </p:spTree>
    <p:extLst>
      <p:ext uri="{BB962C8B-B14F-4D97-AF65-F5344CB8AC3E}">
        <p14:creationId xmlns:p14="http://schemas.microsoft.com/office/powerpoint/2010/main" val="2760134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滅菌技士としての働き</a:t>
            </a:r>
            <a:endParaRPr kumimoji="1" lang="en-US" altLang="ja-JP" dirty="0"/>
          </a:p>
          <a:p>
            <a:r>
              <a:rPr lang="ja-JP" altLang="en-US" dirty="0"/>
              <a:t>戸畑共立病院では</a:t>
            </a:r>
            <a:r>
              <a:rPr lang="en-US" altLang="ja-JP" dirty="0"/>
              <a:t>ICT</a:t>
            </a:r>
            <a:r>
              <a:rPr lang="ja-JP" altLang="en-US" dirty="0"/>
              <a:t>組織の一員として</a:t>
            </a:r>
            <a:r>
              <a:rPr lang="ja-JP" altLang="en-US" u="none" dirty="0"/>
              <a:t>滅菌技師会</a:t>
            </a:r>
            <a:r>
              <a:rPr lang="ja-JP" altLang="en-US" dirty="0"/>
              <a:t>があります。</a:t>
            </a:r>
            <a:endParaRPr lang="en-US" altLang="ja-JP" dirty="0"/>
          </a:p>
          <a:p>
            <a:r>
              <a:rPr kumimoji="1" lang="ja-JP" altLang="en-US" dirty="0"/>
              <a:t>滅菌技士資格所有者は感染制御実践看護師の他、看護師、臨床工学技士、歯科衛生士で構成され</a:t>
            </a:r>
            <a:r>
              <a:rPr kumimoji="1" lang="en-US" altLang="ja-JP" dirty="0"/>
              <a:t>10</a:t>
            </a:r>
            <a:r>
              <a:rPr kumimoji="1" lang="ja-JP" altLang="en-US" dirty="0"/>
              <a:t>名在籍しています。滅菌物の保管や管理方法の勉強会を実施、医療器材を洗浄消毒方法の相談、滅菌技士資格者以外にも</a:t>
            </a:r>
            <a:r>
              <a:rPr kumimoji="1" lang="en-US" altLang="ja-JP" dirty="0"/>
              <a:t>SPD</a:t>
            </a:r>
            <a:r>
              <a:rPr kumimoji="1" lang="ja-JP" altLang="en-US" dirty="0"/>
              <a:t>担当者や施設資材課の協力を得て、各々の専門知識を交換しながら病棟全体のラウンドを行い、衛生材料や滅菌物の保管方法に問題はないかをラウンドしています。</a:t>
            </a:r>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16</a:t>
            </a:fld>
            <a:endParaRPr kumimoji="1" lang="ja-JP" altLang="en-US"/>
          </a:p>
        </p:txBody>
      </p:sp>
    </p:spTree>
    <p:extLst>
      <p:ext uri="{BB962C8B-B14F-4D97-AF65-F5344CB8AC3E}">
        <p14:creationId xmlns:p14="http://schemas.microsoft.com/office/powerpoint/2010/main" val="27402986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まとめです。</a:t>
            </a:r>
            <a:endParaRPr kumimoji="1" lang="en-US" altLang="ja-JP" dirty="0"/>
          </a:p>
          <a:p>
            <a:r>
              <a:rPr kumimoji="1" lang="ja-JP" altLang="en-US" dirty="0"/>
              <a:t>洗浄消毒業務は標準予防策の</a:t>
            </a:r>
            <a:r>
              <a:rPr kumimoji="1" lang="en-US" altLang="ja-JP" dirty="0"/>
              <a:t>1</a:t>
            </a:r>
            <a:r>
              <a:rPr kumimoji="1" lang="ja-JP" altLang="en-US" dirty="0"/>
              <a:t>つです。</a:t>
            </a:r>
            <a:endParaRPr kumimoji="1" lang="en-US" altLang="ja-JP" dirty="0"/>
          </a:p>
          <a:p>
            <a:pPr marL="0" indent="0">
              <a:buNone/>
            </a:pPr>
            <a:r>
              <a:rPr kumimoji="1" lang="ja-JP" altLang="en-US" dirty="0"/>
              <a:t>洗浄の</a:t>
            </a:r>
            <a:r>
              <a:rPr kumimoji="1" lang="en-US" altLang="ja-JP" dirty="0"/>
              <a:t>6</a:t>
            </a:r>
            <a:r>
              <a:rPr kumimoji="1" lang="ja-JP" altLang="en-US" dirty="0"/>
              <a:t>つのポイントは</a:t>
            </a:r>
            <a:r>
              <a:rPr lang="ja-JP" altLang="en-US" sz="1200" dirty="0"/>
              <a:t>水を使う、物理的力に頼る、医療用洗剤を使う、　温度を守る、洗浄前は乾燥させない</a:t>
            </a:r>
            <a:endParaRPr lang="en-US" altLang="ja-JP" sz="1200" dirty="0"/>
          </a:p>
          <a:p>
            <a:pPr marL="0" indent="0">
              <a:buNone/>
            </a:pPr>
            <a:r>
              <a:rPr kumimoji="1" lang="ja-JP" altLang="en-US" sz="1200" dirty="0"/>
              <a:t>消毒の</a:t>
            </a:r>
            <a:r>
              <a:rPr kumimoji="1" lang="en-US" altLang="ja-JP" sz="1200" dirty="0"/>
              <a:t>6</a:t>
            </a:r>
            <a:r>
              <a:rPr kumimoji="1" lang="ja-JP" altLang="en-US" sz="1200" dirty="0"/>
              <a:t>つのポイントは洗浄を行う、濃度を守る、時間を守る、十分に浸漬させる、乾燥させる</a:t>
            </a:r>
            <a:endParaRPr kumimoji="1" lang="en-US" altLang="ja-JP" sz="1200" dirty="0"/>
          </a:p>
          <a:p>
            <a:pPr marL="0" indent="0">
              <a:buNone/>
            </a:pPr>
            <a:r>
              <a:rPr kumimoji="1" lang="ja-JP" altLang="en-US" sz="1200" dirty="0"/>
              <a:t>そして洗浄消毒に共通するポイントが</a:t>
            </a:r>
            <a:r>
              <a:rPr kumimoji="1" lang="en-US" altLang="ja-JP" sz="1200" dirty="0"/>
              <a:t>”</a:t>
            </a:r>
            <a:r>
              <a:rPr kumimoji="1" lang="ja-JP" altLang="en-US" sz="1200" dirty="0">
                <a:solidFill>
                  <a:srgbClr val="FF0000"/>
                </a:solidFill>
              </a:rPr>
              <a:t>個人防護具</a:t>
            </a:r>
            <a:r>
              <a:rPr kumimoji="1" lang="en-US" altLang="ja-JP" sz="1200" dirty="0">
                <a:solidFill>
                  <a:srgbClr val="FF0000"/>
                </a:solidFill>
              </a:rPr>
              <a:t>”</a:t>
            </a:r>
            <a:r>
              <a:rPr kumimoji="1" lang="ja-JP" altLang="en-US" sz="1200" dirty="0"/>
              <a:t>を着用することです。</a:t>
            </a:r>
            <a:endParaRPr kumimoji="1" lang="en-US" altLang="ja-JP" dirty="0"/>
          </a:p>
          <a:p>
            <a:r>
              <a:rPr kumimoji="1" lang="en-US" altLang="ja-JP" dirty="0"/>
              <a:t>PPE</a:t>
            </a:r>
            <a:r>
              <a:rPr kumimoji="1" lang="ja-JP" altLang="en-US" dirty="0"/>
              <a:t>を行い自身が感染しないこと、媒介者にならないように今一度洗浄消毒のかかわり方を見直してみましょう。</a:t>
            </a:r>
            <a:endParaRPr kumimoji="1" lang="en-US" altLang="ja-JP" dirty="0"/>
          </a:p>
          <a:p>
            <a:r>
              <a:rPr kumimoji="1" lang="ja-JP" altLang="en-US" dirty="0"/>
              <a:t>そして滅菌技士でなくても、今日セミナーに参加されている皆さんが率先して各施設で洗浄、消毒のことならまかせて、と施設を引っ張っていけるように活躍されることを願い、私からのお話を終わらさせて頂きます。</a:t>
            </a:r>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17</a:t>
            </a:fld>
            <a:endParaRPr kumimoji="1" lang="ja-JP" altLang="en-US"/>
          </a:p>
        </p:txBody>
      </p:sp>
    </p:spTree>
    <p:extLst>
      <p:ext uri="{BB962C8B-B14F-4D97-AF65-F5344CB8AC3E}">
        <p14:creationId xmlns:p14="http://schemas.microsoft.com/office/powerpoint/2010/main" val="9339837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参考文献はご参照ください</a:t>
            </a:r>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18</a:t>
            </a:fld>
            <a:endParaRPr kumimoji="1" lang="ja-JP" altLang="en-US"/>
          </a:p>
        </p:txBody>
      </p:sp>
    </p:spTree>
    <p:extLst>
      <p:ext uri="{BB962C8B-B14F-4D97-AF65-F5344CB8AC3E}">
        <p14:creationId xmlns:p14="http://schemas.microsoft.com/office/powerpoint/2010/main" val="215850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lnSpc>
                <a:spcPct val="150000"/>
              </a:lnSpc>
              <a:buClr>
                <a:schemeClr val="accent2"/>
              </a:buClr>
              <a:buFont typeface="Wingdings" panose="05000000000000000000" pitchFamily="2" charset="2"/>
              <a:buNone/>
            </a:pPr>
            <a:r>
              <a:rPr kumimoji="1" lang="ja-JP" altLang="en-US" dirty="0"/>
              <a:t>今回の目的です。洗浄消毒業務に関わる感染対策が理解できる。</a:t>
            </a:r>
            <a:r>
              <a:rPr lang="ja-JP" altLang="en-US" sz="1200" dirty="0">
                <a:solidFill>
                  <a:schemeClr val="tx1">
                    <a:lumMod val="75000"/>
                    <a:lumOff val="25000"/>
                  </a:schemeClr>
                </a:solidFill>
              </a:rPr>
              <a:t>洗浄消毒業務に携わる際に自分の身を守ることができる。正しい洗浄消毒方法が理解できる。この３つです。</a:t>
            </a:r>
          </a:p>
          <a:p>
            <a:r>
              <a:rPr kumimoji="1" lang="ja-JP" altLang="en-US" dirty="0"/>
              <a:t>皆さんは違うと思いますが、現場には</a:t>
            </a:r>
            <a:r>
              <a:rPr lang="ja-JP" altLang="en-US" dirty="0"/>
              <a:t>普段何気なく洗浄消毒の業務に関わっている方もいると思います。</a:t>
            </a:r>
            <a:endParaRPr lang="en-US" altLang="ja-JP" dirty="0"/>
          </a:p>
          <a:p>
            <a:r>
              <a:rPr lang="ja-JP" altLang="en-US" dirty="0"/>
              <a:t>もし現場のスタッフに、「今から洗浄、消毒を行おうとしているこの器材はいつ、誰が、どのような患者に使われたものかわかりますか？」と聞いた際、大半の方が「わかりません」と答えると思います。</a:t>
            </a:r>
            <a:endParaRPr lang="en-US" altLang="ja-JP" dirty="0"/>
          </a:p>
          <a:p>
            <a:r>
              <a:rPr kumimoji="1" lang="ja-JP" altLang="en-US" dirty="0"/>
              <a:t>日常的に関わる業務の中でいつ、誰が、どのような患者に、など数多く使用する器材ことを気にかけて業務に関わることは困難だと思います。しかし使用した器材にもし感染を起こす細菌やウイルスが付着している場合、洗浄消毒業務に関わる私たちは細菌やウイルスに感染してしまうリスクがあります。私たちが感染しない、また媒介者にならないためにも標準予防策は非常に重要です。ですので、この３つの目的を達成できるようお話しさせて頂ければと思い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2</a:t>
            </a:fld>
            <a:endParaRPr kumimoji="1" lang="ja-JP" altLang="en-US"/>
          </a:p>
        </p:txBody>
      </p:sp>
    </p:spTree>
    <p:extLst>
      <p:ext uri="{BB962C8B-B14F-4D97-AF65-F5344CB8AC3E}">
        <p14:creationId xmlns:p14="http://schemas.microsoft.com/office/powerpoint/2010/main" val="633404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では、本日の内容です。</a:t>
            </a:r>
            <a:endParaRPr kumimoji="1" lang="en-US" altLang="ja-JP" dirty="0"/>
          </a:p>
          <a:p>
            <a:r>
              <a:rPr kumimoji="1" lang="ja-JP" altLang="en-US" dirty="0"/>
              <a:t>皆さんもう十分ご理解頂けてるとは思いますが、復習として、まずは、標準予防策についてお話し、</a:t>
            </a:r>
            <a:endParaRPr kumimoji="1" lang="en-US" altLang="ja-JP" dirty="0"/>
          </a:p>
          <a:p>
            <a:r>
              <a:rPr kumimoji="1" lang="ja-JP" altLang="en-US" dirty="0"/>
              <a:t>次に洗浄について、そして消毒について。。</a:t>
            </a:r>
            <a:endParaRPr kumimoji="1" lang="en-US" altLang="ja-JP" dirty="0"/>
          </a:p>
          <a:p>
            <a:r>
              <a:rPr kumimoji="1" lang="ja-JP" altLang="en-US" dirty="0"/>
              <a:t>最後に当院の滅菌技士の取り組みについて、お話していきます。</a:t>
            </a:r>
            <a:endParaRPr kumimoji="1" lang="en-US" altLang="ja-JP" dirty="0"/>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3</a:t>
            </a:fld>
            <a:endParaRPr kumimoji="1" lang="ja-JP" altLang="en-US"/>
          </a:p>
        </p:txBody>
      </p:sp>
    </p:spTree>
    <p:extLst>
      <p:ext uri="{BB962C8B-B14F-4D97-AF65-F5344CB8AC3E}">
        <p14:creationId xmlns:p14="http://schemas.microsoft.com/office/powerpoint/2010/main" val="2469754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では、その標準予防策について改めて復習していきます。標準予防策とは、「すべての患者さんに対して標準的に用いる、最も重要で基本的な感染対策」と定義されています。</a:t>
            </a:r>
            <a:endParaRPr kumimoji="1" lang="en-US" altLang="ja-JP" dirty="0"/>
          </a:p>
          <a:p>
            <a:r>
              <a:rPr kumimoji="1" lang="ja-JP" altLang="en-US" dirty="0"/>
              <a:t>皆さんは標準予防策をどのタイミングで行っていますか？</a:t>
            </a:r>
            <a:endParaRPr kumimoji="1" lang="en-US" altLang="ja-JP" dirty="0"/>
          </a:p>
          <a:p>
            <a:r>
              <a:rPr kumimoji="1" lang="ja-JP" altLang="en-US" dirty="0"/>
              <a:t>例えば、近年では</a:t>
            </a:r>
            <a:r>
              <a:rPr kumimoji="1" lang="en-US" altLang="ja-JP" dirty="0"/>
              <a:t>COVID-19</a:t>
            </a:r>
            <a:r>
              <a:rPr kumimoji="1" lang="ja-JP" altLang="en-US" dirty="0"/>
              <a:t>の流行により個人防護具。</a:t>
            </a:r>
            <a:r>
              <a:rPr kumimoji="1" lang="en-US" altLang="ja-JP" dirty="0"/>
              <a:t>PPE</a:t>
            </a:r>
            <a:r>
              <a:rPr kumimoji="1" lang="ja-JP" altLang="en-US" dirty="0"/>
              <a:t>を着用しての介入場面が多く見受けられ、主に感染が懸念される場面で</a:t>
            </a:r>
            <a:r>
              <a:rPr kumimoji="1" lang="en-US" altLang="ja-JP" dirty="0"/>
              <a:t>PPE</a:t>
            </a:r>
            <a:r>
              <a:rPr kumimoji="1" lang="ja-JP" altLang="en-US" dirty="0"/>
              <a:t>を着用していたと思います。この会場の中にも、直接、陽性者の患者様に看護や介護をされた方も多くいらっしゃるのではないかと思います。</a:t>
            </a:r>
            <a:endParaRPr kumimoji="1" lang="en-US" altLang="ja-JP" dirty="0"/>
          </a:p>
          <a:p>
            <a:r>
              <a:rPr kumimoji="1" lang="ja-JP" altLang="en-US" dirty="0"/>
              <a:t>改めて言いますが、標準予防策とは、感染症の有無にかかわらず「すべての患者さんに対して標準的に用いる、最も重要で基本的な感染対策」です。このことをしっかりと覚えておくことが重要です。</a:t>
            </a:r>
          </a:p>
          <a:p>
            <a:endParaRPr kumimoji="1" lang="ja-JP" altLang="en-US" dirty="0"/>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4</a:t>
            </a:fld>
            <a:endParaRPr kumimoji="1" lang="ja-JP" altLang="en-US"/>
          </a:p>
        </p:txBody>
      </p:sp>
    </p:spTree>
    <p:extLst>
      <p:ext uri="{BB962C8B-B14F-4D97-AF65-F5344CB8AC3E}">
        <p14:creationId xmlns:p14="http://schemas.microsoft.com/office/powerpoint/2010/main" val="2401983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既に知っている方も多くいると思いますが、標準予防策は</a:t>
            </a:r>
            <a:r>
              <a:rPr kumimoji="1" lang="en-US" altLang="ja-JP" dirty="0"/>
              <a:t>PPE</a:t>
            </a:r>
            <a:r>
              <a:rPr kumimoji="1" lang="ja-JP" altLang="en-US" dirty="0"/>
              <a:t>だけではなく、他にもあります。</a:t>
            </a:r>
            <a:endParaRPr kumimoji="1" lang="en-US" altLang="ja-JP" dirty="0"/>
          </a:p>
          <a:p>
            <a:r>
              <a:rPr kumimoji="1" lang="ja-JP" altLang="en-US" dirty="0"/>
              <a:t>標準予防策の目的は「患者さんと医療従事者の感染リスクの減少」です。</a:t>
            </a:r>
            <a:endParaRPr kumimoji="1" lang="en-US" altLang="ja-JP" dirty="0"/>
          </a:p>
          <a:p>
            <a:r>
              <a:rPr kumimoji="1" lang="ja-JP" altLang="en-US" dirty="0"/>
              <a:t>標準予防策では「湿性生体物質には感染性がある」とみなして対応することで、湿性生体物質を介した感染から、患者さんと医療従事者を守るためにあります。</a:t>
            </a:r>
            <a:endParaRPr kumimoji="1" lang="en-US" altLang="ja-JP" dirty="0"/>
          </a:p>
          <a:p>
            <a:r>
              <a:rPr kumimoji="1" lang="ja-JP" altLang="en-US" dirty="0"/>
              <a:t>皆さん、標準予防策と聞いてまず想像することは、「手指衛生や</a:t>
            </a:r>
            <a:r>
              <a:rPr kumimoji="1" lang="en-US" altLang="ja-JP" dirty="0"/>
              <a:t>PPE</a:t>
            </a:r>
            <a:r>
              <a:rPr kumimoji="1" lang="ja-JP" altLang="en-US" dirty="0"/>
              <a:t>」ではないでしょうか？私もそうです。でも標準予防策は感染経路を遮断する目的別に</a:t>
            </a:r>
            <a:r>
              <a:rPr kumimoji="1" lang="en-US" altLang="ja-JP" dirty="0"/>
              <a:t>10</a:t>
            </a:r>
            <a:r>
              <a:rPr kumimoji="1" lang="ja-JP" altLang="en-US" dirty="0"/>
              <a:t>の項目に分けて考えられています。</a:t>
            </a:r>
            <a:endParaRPr kumimoji="1" lang="en-US" altLang="ja-JP" dirty="0"/>
          </a:p>
          <a:p>
            <a:r>
              <a:rPr kumimoji="1" lang="ja-JP" altLang="en-US" dirty="0"/>
              <a:t>手指衛生。</a:t>
            </a:r>
            <a:r>
              <a:rPr kumimoji="1" lang="en-US" altLang="ja-JP" dirty="0"/>
              <a:t>PPE</a:t>
            </a:r>
            <a:r>
              <a:rPr kumimoji="1" lang="ja-JP" altLang="en-US" dirty="0"/>
              <a:t>。呼吸器衛生・咳エチケット。患者の配置。患者ケアに使用した器具。環境の維持管理。リネン類の取り扱い。安全な注射手技。腰椎穿刺時の感染予防策。そして、血液感染性病原体への暴露から医療従事者の保護。この１０項目です。この</a:t>
            </a:r>
            <a:r>
              <a:rPr kumimoji="1" lang="en-US" altLang="ja-JP" dirty="0"/>
              <a:t>10</a:t>
            </a:r>
            <a:r>
              <a:rPr kumimoji="1" lang="ja-JP" altLang="en-US" dirty="0"/>
              <a:t>の項目のうちの</a:t>
            </a:r>
            <a:r>
              <a:rPr kumimoji="1" lang="en-US" altLang="ja-JP" dirty="0"/>
              <a:t>1</a:t>
            </a:r>
            <a:r>
              <a:rPr kumimoji="1" lang="ja-JP" altLang="en-US" dirty="0"/>
              <a:t>つ、「患者に使用した器具」いわゆる洗浄・消毒は標準予防策の１つに当てはまります。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5</a:t>
            </a:fld>
            <a:endParaRPr kumimoji="1" lang="ja-JP" altLang="en-US"/>
          </a:p>
        </p:txBody>
      </p:sp>
    </p:spTree>
    <p:extLst>
      <p:ext uri="{BB962C8B-B14F-4D97-AF65-F5344CB8AC3E}">
        <p14:creationId xmlns:p14="http://schemas.microsoft.com/office/powerpoint/2010/main" val="479636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洗浄とは</a:t>
            </a:r>
            <a:r>
              <a:rPr kumimoji="1" lang="ja-JP" altLang="en-US" sz="1200" dirty="0">
                <a:solidFill>
                  <a:schemeClr val="tx1"/>
                </a:solidFill>
              </a:rPr>
              <a:t>。</a:t>
            </a:r>
            <a:r>
              <a:rPr kumimoji="1" lang="ja-JP" altLang="en-US" sz="1200" dirty="0">
                <a:solidFill>
                  <a:schemeClr val="tx1">
                    <a:lumMod val="75000"/>
                    <a:lumOff val="25000"/>
                  </a:schemeClr>
                </a:solidFill>
              </a:rPr>
              <a:t>使用済み器材に付着している微生物をできる限り取り除くこと。</a:t>
            </a:r>
            <a:r>
              <a:rPr lang="ja-JP" altLang="en-US" sz="1200" dirty="0">
                <a:solidFill>
                  <a:schemeClr val="tx1">
                    <a:lumMod val="75000"/>
                    <a:lumOff val="25000"/>
                  </a:schemeClr>
                </a:solidFill>
              </a:rPr>
              <a:t>スポンジやブラシ、洗浄機を使用して血液や体液、汚れを物理的に取り除くこと。</a:t>
            </a:r>
            <a:r>
              <a:rPr kumimoji="1" lang="ja-JP" altLang="en-US" sz="1200" dirty="0">
                <a:solidFill>
                  <a:schemeClr val="tx1">
                    <a:lumMod val="75000"/>
                    <a:lumOff val="25000"/>
                  </a:schemeClr>
                </a:solidFill>
              </a:rPr>
              <a:t>医療用洗剤の力で血液や体液、汚れを科学的に取り除くことです。</a:t>
            </a:r>
            <a:endParaRPr kumimoji="1" lang="en-US" altLang="ja-JP" dirty="0"/>
          </a:p>
          <a:p>
            <a:r>
              <a:rPr lang="ja-JP" altLang="en-US" dirty="0"/>
              <a:t>使用された器材は患者の体液や消毒液に暴露されており、そのままの状態では再使用できません。汚れの種類も様々あり液体、個体であったり、湿性であるか、乾性であるか、汚れ方の組み合わせは多種多様にあります。</a:t>
            </a:r>
            <a:endParaRPr lang="en-US" altLang="ja-JP" dirty="0"/>
          </a:p>
          <a:p>
            <a:r>
              <a:rPr lang="ja-JP" altLang="en-US" dirty="0"/>
              <a:t>多くの汚れの種類をいかに洗浄で落としていくか。</a:t>
            </a:r>
            <a:endParaRPr lang="en-US" altLang="ja-JP" dirty="0"/>
          </a:p>
          <a:p>
            <a:r>
              <a:rPr lang="ja-JP" altLang="en-US" dirty="0"/>
              <a:t>汚れに対してブラシやスポンジ、洗浄機を使用して汚れを落としていく物理的洗浄方法をとるのか。</a:t>
            </a:r>
            <a:endParaRPr lang="en-US" altLang="ja-JP" dirty="0"/>
          </a:p>
          <a:p>
            <a:r>
              <a:rPr lang="ja-JP" altLang="en-US" dirty="0"/>
              <a:t>あるいは洗浄剤を使用して浸漬し汚れを落とす科学的洗浄方法をするのか。</a:t>
            </a:r>
            <a:endParaRPr lang="en-US" altLang="ja-JP" dirty="0"/>
          </a:p>
          <a:p>
            <a:r>
              <a:rPr lang="ja-JP" altLang="en-US" dirty="0"/>
              <a:t>汚れ一つの洗い方にもさまざまなアプローチ方法があります。洗浄は、「微生物をできる限り取り除くこと」。このことが非常に重要です。適切な洗浄を行えば初発菌数の大半は取り除けると言われています。</a:t>
            </a:r>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6</a:t>
            </a:fld>
            <a:endParaRPr kumimoji="1" lang="ja-JP" altLang="en-US"/>
          </a:p>
        </p:txBody>
      </p:sp>
    </p:spTree>
    <p:extLst>
      <p:ext uri="{BB962C8B-B14F-4D97-AF65-F5344CB8AC3E}">
        <p14:creationId xmlns:p14="http://schemas.microsoft.com/office/powerpoint/2010/main" val="1703183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では、洗浄を行わず、微生物を取り除かなかった場合</a:t>
            </a:r>
            <a:r>
              <a:rPr kumimoji="1" lang="ja-JP" altLang="en-US" dirty="0"/>
              <a:t>どのようなことに影響してくるのか？影響を与えるのは消毒だけではありません。洗浄した器材がどのようなプロセスを経て、最終的に再供給されるのかについて、この再使用可能医療機器、</a:t>
            </a:r>
            <a:r>
              <a:rPr kumimoji="1" lang="en-US" altLang="ja-JP" dirty="0"/>
              <a:t>RMD</a:t>
            </a:r>
            <a:r>
              <a:rPr kumimoji="1" lang="ja-JP" altLang="en-US" dirty="0"/>
              <a:t>のサイクルに沿って説明していきます。</a:t>
            </a:r>
            <a:endParaRPr kumimoji="1" lang="en-US" altLang="ja-JP" dirty="0"/>
          </a:p>
          <a:p>
            <a:r>
              <a:rPr lang="ja-JP" altLang="en-US" u="none" dirty="0"/>
              <a:t>単会使用</a:t>
            </a:r>
            <a:r>
              <a:rPr lang="ja-JP" altLang="en-US" dirty="0"/>
              <a:t>商品、ディスポーザブル製品も増えてきている現在でも、セッシ類や鉗子類、セーレ類などの医療器械はほとんどＲＭＤですのでこのサイクルに従って処理されていると思います。</a:t>
            </a:r>
            <a:endParaRPr kumimoji="1" lang="en-US" altLang="ja-JP" dirty="0"/>
          </a:p>
          <a:p>
            <a:r>
              <a:rPr lang="ja-JP" altLang="en-US" dirty="0"/>
              <a:t>使用後の洗浄。洗浄確認と器材の点検。包装。滅菌。点検・滅菌記録。供給・保管され、そして使用。</a:t>
            </a:r>
            <a:endParaRPr lang="en-US" altLang="ja-JP" dirty="0"/>
          </a:p>
          <a:p>
            <a:r>
              <a:rPr kumimoji="1" lang="ja-JP" altLang="en-US" dirty="0"/>
              <a:t>このサイクルでは</a:t>
            </a:r>
            <a:r>
              <a:rPr kumimoji="1" lang="en-US" altLang="ja-JP" dirty="0"/>
              <a:t>1</a:t>
            </a:r>
            <a:r>
              <a:rPr kumimoji="1" lang="ja-JP" altLang="en-US" dirty="0"/>
              <a:t>つでも不完全であると安全な器材を提供することができません。</a:t>
            </a:r>
            <a:endParaRPr kumimoji="1" lang="en-US" altLang="ja-JP" dirty="0"/>
          </a:p>
          <a:p>
            <a:r>
              <a:rPr lang="ja-JP" altLang="en-US" dirty="0"/>
              <a:t>このように、洗浄は滅菌においても非常に重要な工程になります。</a:t>
            </a: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7</a:t>
            </a:fld>
            <a:endParaRPr kumimoji="1" lang="ja-JP" altLang="en-US"/>
          </a:p>
        </p:txBody>
      </p:sp>
    </p:spTree>
    <p:extLst>
      <p:ext uri="{BB962C8B-B14F-4D97-AF65-F5344CB8AC3E}">
        <p14:creationId xmlns:p14="http://schemas.microsoft.com/office/powerpoint/2010/main" val="140690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lnSpc>
                <a:spcPct val="150000"/>
              </a:lnSpc>
              <a:buClr>
                <a:schemeClr val="accent2"/>
              </a:buClr>
              <a:buFont typeface="Wingdings" panose="05000000000000000000" pitchFamily="2" charset="2"/>
              <a:buNone/>
            </a:pPr>
            <a:r>
              <a:rPr kumimoji="1" lang="ja-JP" altLang="en-US" dirty="0"/>
              <a:t>洗浄が必要な理由です。</a:t>
            </a:r>
            <a:r>
              <a:rPr kumimoji="1" lang="ja-JP" altLang="en-US" sz="1200" dirty="0"/>
              <a:t>汚れが残っていると、汚れが消毒・滅菌により変性し、十分な消毒・滅菌効果が得られない。</a:t>
            </a:r>
            <a:r>
              <a:rPr lang="ja-JP" altLang="en-US" sz="1200" dirty="0"/>
              <a:t>使用する際に体内に異存する可能性もあるからです。</a:t>
            </a:r>
            <a:endParaRPr kumimoji="1" lang="en-US" altLang="ja-JP" dirty="0"/>
          </a:p>
          <a:p>
            <a:r>
              <a:rPr lang="ja-JP" altLang="en-US" dirty="0"/>
              <a:t>余談ですが、皆さん、洗っていない汚れたお皿に、新しく食事を盛り付けることは。。。できますか？</a:t>
            </a:r>
            <a:endParaRPr lang="en-US" altLang="ja-JP" dirty="0"/>
          </a:p>
          <a:p>
            <a:r>
              <a:rPr lang="ja-JP" altLang="en-US" dirty="0"/>
              <a:t>もちろん新しいきれいなお皿を使用するか、洗ってしっかり乾かした後に盛り付けますよね</a:t>
            </a:r>
            <a:endParaRPr lang="en-US" altLang="ja-JP" dirty="0"/>
          </a:p>
          <a:p>
            <a:r>
              <a:rPr lang="ja-JP" altLang="en-US" dirty="0"/>
              <a:t>汚れた皿のままだと気分が悪いだけでなくこの時期だとノロウイルスや黄色ブドウ球菌など感染症も怖いですよね。</a:t>
            </a:r>
            <a:endParaRPr lang="en-US" altLang="ja-JP" dirty="0"/>
          </a:p>
          <a:p>
            <a:r>
              <a:rPr lang="ja-JP" altLang="en-US" dirty="0"/>
              <a:t>では使用した器材が十分に洗浄を行われていないとどうなるか？</a:t>
            </a:r>
            <a:endParaRPr lang="en-US" altLang="ja-JP" dirty="0"/>
          </a:p>
          <a:p>
            <a:r>
              <a:rPr kumimoji="1" lang="ja-JP" altLang="en-US" dirty="0"/>
              <a:t>器材を再使用するためには、消毒あるいは滅菌を行います。消毒、滅菌を行うから汚れが多少残っていても大丈夫だろう、ではいけません。汚れが残っている部分は十分に消毒・滅菌の効果は得られず、他にも消毒・滅菌を行うための消毒剤、滅菌剤が作用し汚れの固着につながることもあります。</a:t>
            </a:r>
            <a:endParaRPr kumimoji="1" lang="en-US" altLang="ja-JP" dirty="0"/>
          </a:p>
          <a:p>
            <a:r>
              <a:rPr kumimoji="1" lang="ja-JP" altLang="en-US" dirty="0"/>
              <a:t>また、変成した異物が体内に異存する可能性もあり適切ではありません。</a:t>
            </a:r>
            <a:endParaRPr kumimoji="1" lang="en-US" altLang="ja-JP" dirty="0"/>
          </a:p>
          <a:p>
            <a:r>
              <a:rPr kumimoji="1" lang="ja-JP" altLang="en-US" dirty="0"/>
              <a:t>ではこういったことを防ぐために、洗浄する際はどういったことに気を付ければよいのか？洗浄時の６つのポイントについてお話していきます。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8</a:t>
            </a:fld>
            <a:endParaRPr kumimoji="1" lang="ja-JP" altLang="en-US"/>
          </a:p>
        </p:txBody>
      </p:sp>
    </p:spTree>
    <p:extLst>
      <p:ext uri="{BB962C8B-B14F-4D97-AF65-F5344CB8AC3E}">
        <p14:creationId xmlns:p14="http://schemas.microsoft.com/office/powerpoint/2010/main" val="1690874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洗浄の６つのポイントです。</a:t>
            </a:r>
            <a:endParaRPr kumimoji="1" lang="en-US" altLang="ja-JP" dirty="0"/>
          </a:p>
          <a:p>
            <a:pPr marL="0" indent="0">
              <a:lnSpc>
                <a:spcPct val="150000"/>
              </a:lnSpc>
              <a:buClr>
                <a:schemeClr val="accent2"/>
              </a:buClr>
              <a:buFont typeface="Wingdings" panose="05000000000000000000" pitchFamily="2" charset="2"/>
              <a:buNone/>
            </a:pPr>
            <a:r>
              <a:rPr kumimoji="1" lang="ja-JP" altLang="en-US" sz="1200" dirty="0"/>
              <a:t>水を使う。</a:t>
            </a:r>
            <a:r>
              <a:rPr lang="ja-JP" altLang="en-US" sz="1200" dirty="0"/>
              <a:t>物理的力に頼る。医療用洗剤を使う</a:t>
            </a:r>
            <a:r>
              <a:rPr kumimoji="1" lang="ja-JP" altLang="en-US" sz="1200" dirty="0"/>
              <a:t>。温度を守る。</a:t>
            </a:r>
            <a:r>
              <a:rPr lang="ja-JP" altLang="en-US" sz="1200" dirty="0"/>
              <a:t>洗浄前は乾燥させない。洗浄時は</a:t>
            </a:r>
            <a:r>
              <a:rPr lang="en-US" altLang="ja-JP" sz="1200" dirty="0"/>
              <a:t>PPE</a:t>
            </a:r>
            <a:r>
              <a:rPr lang="ja-JP" altLang="en-US" sz="1200" dirty="0"/>
              <a:t>を着用する。の</a:t>
            </a:r>
            <a:r>
              <a:rPr lang="en-US" altLang="ja-JP" sz="1200" dirty="0"/>
              <a:t>6</a:t>
            </a:r>
            <a:r>
              <a:rPr lang="ja-JP" altLang="en-US" sz="1200" dirty="0"/>
              <a:t>点です。</a:t>
            </a:r>
            <a:endParaRPr kumimoji="1" lang="en-US" altLang="ja-JP" dirty="0"/>
          </a:p>
        </p:txBody>
      </p:sp>
      <p:sp>
        <p:nvSpPr>
          <p:cNvPr id="4" name="スライド番号プレースホルダー 3"/>
          <p:cNvSpPr>
            <a:spLocks noGrp="1"/>
          </p:cNvSpPr>
          <p:nvPr>
            <p:ph type="sldNum" sz="quarter" idx="5"/>
          </p:nvPr>
        </p:nvSpPr>
        <p:spPr/>
        <p:txBody>
          <a:bodyPr/>
          <a:lstStyle/>
          <a:p>
            <a:fld id="{77A52F03-7F6F-4034-8ADF-CA7E14489F03}" type="slidenum">
              <a:rPr kumimoji="1" lang="ja-JP" altLang="en-US" smtClean="0"/>
              <a:t>9</a:t>
            </a:fld>
            <a:endParaRPr kumimoji="1" lang="ja-JP" altLang="en-US"/>
          </a:p>
        </p:txBody>
      </p:sp>
    </p:spTree>
    <p:extLst>
      <p:ext uri="{BB962C8B-B14F-4D97-AF65-F5344CB8AC3E}">
        <p14:creationId xmlns:p14="http://schemas.microsoft.com/office/powerpoint/2010/main" val="2105287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204FDB4-27F7-4684-92C0-D44B97C133F7}" type="datetimeFigureOut">
              <a:rPr kumimoji="1" lang="ja-JP" altLang="en-US" smtClean="0"/>
              <a:t>2024/2/27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AAB1B-D1A6-4E5F-8AA1-A1338C28A53D}" type="slidenum">
              <a:rPr kumimoji="1" lang="ja-JP" altLang="en-US" smtClean="0"/>
              <a:t>‹#›</a:t>
            </a:fld>
            <a:endParaRPr kumimoji="1" lang="ja-JP" altLang="en-US"/>
          </a:p>
        </p:txBody>
      </p:sp>
    </p:spTree>
    <p:extLst>
      <p:ext uri="{BB962C8B-B14F-4D97-AF65-F5344CB8AC3E}">
        <p14:creationId xmlns:p14="http://schemas.microsoft.com/office/powerpoint/2010/main" val="1810142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204FDB4-27F7-4684-92C0-D44B97C133F7}" type="datetimeFigureOut">
              <a:rPr kumimoji="1" lang="ja-JP" altLang="en-US" smtClean="0"/>
              <a:t>2024/2/27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AAB1B-D1A6-4E5F-8AA1-A1338C28A53D}" type="slidenum">
              <a:rPr kumimoji="1" lang="ja-JP" altLang="en-US" smtClean="0"/>
              <a:t>‹#›</a:t>
            </a:fld>
            <a:endParaRPr kumimoji="1" lang="ja-JP" altLang="en-US"/>
          </a:p>
        </p:txBody>
      </p:sp>
    </p:spTree>
    <p:extLst>
      <p:ext uri="{BB962C8B-B14F-4D97-AF65-F5344CB8AC3E}">
        <p14:creationId xmlns:p14="http://schemas.microsoft.com/office/powerpoint/2010/main" val="2972766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204FDB4-27F7-4684-92C0-D44B97C133F7}" type="datetimeFigureOut">
              <a:rPr kumimoji="1" lang="ja-JP" altLang="en-US" smtClean="0"/>
              <a:t>2024/2/27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AAB1B-D1A6-4E5F-8AA1-A1338C28A53D}"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53341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204FDB4-27F7-4684-92C0-D44B97C133F7}" type="datetimeFigureOut">
              <a:rPr kumimoji="1" lang="ja-JP" altLang="en-US" smtClean="0"/>
              <a:t>2024/2/27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AAB1B-D1A6-4E5F-8AA1-A1338C28A53D}" type="slidenum">
              <a:rPr kumimoji="1" lang="ja-JP" altLang="en-US" smtClean="0"/>
              <a:t>‹#›</a:t>
            </a:fld>
            <a:endParaRPr kumimoji="1" lang="ja-JP" altLang="en-US"/>
          </a:p>
        </p:txBody>
      </p:sp>
    </p:spTree>
    <p:extLst>
      <p:ext uri="{BB962C8B-B14F-4D97-AF65-F5344CB8AC3E}">
        <p14:creationId xmlns:p14="http://schemas.microsoft.com/office/powerpoint/2010/main" val="69595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204FDB4-27F7-4684-92C0-D44B97C133F7}" type="datetimeFigureOut">
              <a:rPr kumimoji="1" lang="ja-JP" altLang="en-US" smtClean="0"/>
              <a:t>2024/2/27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AAB1B-D1A6-4E5F-8AA1-A1338C28A53D}"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81204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204FDB4-27F7-4684-92C0-D44B97C133F7}" type="datetimeFigureOut">
              <a:rPr kumimoji="1" lang="ja-JP" altLang="en-US" smtClean="0"/>
              <a:t>2024/2/27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AAB1B-D1A6-4E5F-8AA1-A1338C28A53D}" type="slidenum">
              <a:rPr kumimoji="1" lang="ja-JP" altLang="en-US" smtClean="0"/>
              <a:t>‹#›</a:t>
            </a:fld>
            <a:endParaRPr kumimoji="1" lang="ja-JP" altLang="en-US"/>
          </a:p>
        </p:txBody>
      </p:sp>
    </p:spTree>
    <p:extLst>
      <p:ext uri="{BB962C8B-B14F-4D97-AF65-F5344CB8AC3E}">
        <p14:creationId xmlns:p14="http://schemas.microsoft.com/office/powerpoint/2010/main" val="3125821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204FDB4-27F7-4684-92C0-D44B97C133F7}" type="datetimeFigureOut">
              <a:rPr kumimoji="1" lang="ja-JP" altLang="en-US" smtClean="0"/>
              <a:t>2024/2/27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AAB1B-D1A6-4E5F-8AA1-A1338C28A53D}" type="slidenum">
              <a:rPr kumimoji="1" lang="ja-JP" altLang="en-US" smtClean="0"/>
              <a:t>‹#›</a:t>
            </a:fld>
            <a:endParaRPr kumimoji="1" lang="ja-JP" altLang="en-US"/>
          </a:p>
        </p:txBody>
      </p:sp>
    </p:spTree>
    <p:extLst>
      <p:ext uri="{BB962C8B-B14F-4D97-AF65-F5344CB8AC3E}">
        <p14:creationId xmlns:p14="http://schemas.microsoft.com/office/powerpoint/2010/main" val="314887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204FDB4-27F7-4684-92C0-D44B97C133F7}" type="datetimeFigureOut">
              <a:rPr kumimoji="1" lang="ja-JP" altLang="en-US" smtClean="0"/>
              <a:t>2024/2/27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AAB1B-D1A6-4E5F-8AA1-A1338C28A53D}" type="slidenum">
              <a:rPr kumimoji="1" lang="ja-JP" altLang="en-US" smtClean="0"/>
              <a:t>‹#›</a:t>
            </a:fld>
            <a:endParaRPr kumimoji="1" lang="ja-JP" altLang="en-US"/>
          </a:p>
        </p:txBody>
      </p:sp>
    </p:spTree>
    <p:extLst>
      <p:ext uri="{BB962C8B-B14F-4D97-AF65-F5344CB8AC3E}">
        <p14:creationId xmlns:p14="http://schemas.microsoft.com/office/powerpoint/2010/main" val="2030013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204FDB4-27F7-4684-92C0-D44B97C133F7}" type="datetimeFigureOut">
              <a:rPr kumimoji="1" lang="ja-JP" altLang="en-US" smtClean="0"/>
              <a:t>2024/2/27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AAB1B-D1A6-4E5F-8AA1-A1338C28A53D}" type="slidenum">
              <a:rPr kumimoji="1" lang="ja-JP" altLang="en-US" smtClean="0"/>
              <a:t>‹#›</a:t>
            </a:fld>
            <a:endParaRPr kumimoji="1" lang="ja-JP" altLang="en-US"/>
          </a:p>
        </p:txBody>
      </p:sp>
    </p:spTree>
    <p:extLst>
      <p:ext uri="{BB962C8B-B14F-4D97-AF65-F5344CB8AC3E}">
        <p14:creationId xmlns:p14="http://schemas.microsoft.com/office/powerpoint/2010/main" val="2619102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204FDB4-27F7-4684-92C0-D44B97C133F7}" type="datetimeFigureOut">
              <a:rPr kumimoji="1" lang="ja-JP" altLang="en-US" smtClean="0"/>
              <a:t>2024/2/27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8AAB1B-D1A6-4E5F-8AA1-A1338C28A53D}" type="slidenum">
              <a:rPr kumimoji="1" lang="ja-JP" altLang="en-US" smtClean="0"/>
              <a:t>‹#›</a:t>
            </a:fld>
            <a:endParaRPr kumimoji="1" lang="ja-JP" altLang="en-US"/>
          </a:p>
        </p:txBody>
      </p:sp>
    </p:spTree>
    <p:extLst>
      <p:ext uri="{BB962C8B-B14F-4D97-AF65-F5344CB8AC3E}">
        <p14:creationId xmlns:p14="http://schemas.microsoft.com/office/powerpoint/2010/main" val="3669635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204FDB4-27F7-4684-92C0-D44B97C133F7}" type="datetimeFigureOut">
              <a:rPr kumimoji="1" lang="ja-JP" altLang="en-US" smtClean="0"/>
              <a:t>2024/2/27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8AAB1B-D1A6-4E5F-8AA1-A1338C28A53D}" type="slidenum">
              <a:rPr kumimoji="1" lang="ja-JP" altLang="en-US" smtClean="0"/>
              <a:t>‹#›</a:t>
            </a:fld>
            <a:endParaRPr kumimoji="1" lang="ja-JP" altLang="en-US"/>
          </a:p>
        </p:txBody>
      </p:sp>
    </p:spTree>
    <p:extLst>
      <p:ext uri="{BB962C8B-B14F-4D97-AF65-F5344CB8AC3E}">
        <p14:creationId xmlns:p14="http://schemas.microsoft.com/office/powerpoint/2010/main" val="1349858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04FDB4-27F7-4684-92C0-D44B97C133F7}" type="datetimeFigureOut">
              <a:rPr kumimoji="1" lang="ja-JP" altLang="en-US" smtClean="0"/>
              <a:t>2024/2/27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48AAB1B-D1A6-4E5F-8AA1-A1338C28A53D}" type="slidenum">
              <a:rPr kumimoji="1" lang="ja-JP" altLang="en-US" smtClean="0"/>
              <a:t>‹#›</a:t>
            </a:fld>
            <a:endParaRPr kumimoji="1" lang="ja-JP" altLang="en-US"/>
          </a:p>
        </p:txBody>
      </p:sp>
    </p:spTree>
    <p:extLst>
      <p:ext uri="{BB962C8B-B14F-4D97-AF65-F5344CB8AC3E}">
        <p14:creationId xmlns:p14="http://schemas.microsoft.com/office/powerpoint/2010/main" val="3159725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204FDB4-27F7-4684-92C0-D44B97C133F7}" type="datetimeFigureOut">
              <a:rPr kumimoji="1" lang="ja-JP" altLang="en-US" smtClean="0"/>
              <a:t>2024/2/27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48AAB1B-D1A6-4E5F-8AA1-A1338C28A53D}" type="slidenum">
              <a:rPr kumimoji="1" lang="ja-JP" altLang="en-US" smtClean="0"/>
              <a:t>‹#›</a:t>
            </a:fld>
            <a:endParaRPr kumimoji="1" lang="ja-JP" altLang="en-US"/>
          </a:p>
        </p:txBody>
      </p:sp>
    </p:spTree>
    <p:extLst>
      <p:ext uri="{BB962C8B-B14F-4D97-AF65-F5344CB8AC3E}">
        <p14:creationId xmlns:p14="http://schemas.microsoft.com/office/powerpoint/2010/main" val="1937318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4FDB4-27F7-4684-92C0-D44B97C133F7}" type="datetimeFigureOut">
              <a:rPr kumimoji="1" lang="ja-JP" altLang="en-US" smtClean="0"/>
              <a:t>2024/2/27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48AAB1B-D1A6-4E5F-8AA1-A1338C28A53D}" type="slidenum">
              <a:rPr kumimoji="1" lang="ja-JP" altLang="en-US" smtClean="0"/>
              <a:t>‹#›</a:t>
            </a:fld>
            <a:endParaRPr kumimoji="1" lang="ja-JP" altLang="en-US"/>
          </a:p>
        </p:txBody>
      </p:sp>
    </p:spTree>
    <p:extLst>
      <p:ext uri="{BB962C8B-B14F-4D97-AF65-F5344CB8AC3E}">
        <p14:creationId xmlns:p14="http://schemas.microsoft.com/office/powerpoint/2010/main" val="135027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204FDB4-27F7-4684-92C0-D44B97C133F7}" type="datetimeFigureOut">
              <a:rPr kumimoji="1" lang="ja-JP" altLang="en-US" smtClean="0"/>
              <a:t>2024/2/27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8AAB1B-D1A6-4E5F-8AA1-A1338C28A53D}" type="slidenum">
              <a:rPr kumimoji="1" lang="ja-JP" altLang="en-US" smtClean="0"/>
              <a:t>‹#›</a:t>
            </a:fld>
            <a:endParaRPr kumimoji="1" lang="ja-JP" altLang="en-US"/>
          </a:p>
        </p:txBody>
      </p:sp>
    </p:spTree>
    <p:extLst>
      <p:ext uri="{BB962C8B-B14F-4D97-AF65-F5344CB8AC3E}">
        <p14:creationId xmlns:p14="http://schemas.microsoft.com/office/powerpoint/2010/main" val="112007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204FDB4-27F7-4684-92C0-D44B97C133F7}" type="datetimeFigureOut">
              <a:rPr kumimoji="1" lang="ja-JP" altLang="en-US" smtClean="0"/>
              <a:t>2024/2/27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8AAB1B-D1A6-4E5F-8AA1-A1338C28A53D}" type="slidenum">
              <a:rPr kumimoji="1" lang="ja-JP" altLang="en-US" smtClean="0"/>
              <a:t>‹#›</a:t>
            </a:fld>
            <a:endParaRPr kumimoji="1" lang="ja-JP" altLang="en-US"/>
          </a:p>
        </p:txBody>
      </p:sp>
    </p:spTree>
    <p:extLst>
      <p:ext uri="{BB962C8B-B14F-4D97-AF65-F5344CB8AC3E}">
        <p14:creationId xmlns:p14="http://schemas.microsoft.com/office/powerpoint/2010/main" val="356622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04FDB4-27F7-4684-92C0-D44B97C133F7}" type="datetimeFigureOut">
              <a:rPr kumimoji="1" lang="ja-JP" altLang="en-US" smtClean="0"/>
              <a:t>2024/2/27</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48AAB1B-D1A6-4E5F-8AA1-A1338C28A53D}" type="slidenum">
              <a:rPr kumimoji="1" lang="ja-JP" altLang="en-US" smtClean="0"/>
              <a:t>‹#›</a:t>
            </a:fld>
            <a:endParaRPr kumimoji="1" lang="ja-JP" altLang="en-US"/>
          </a:p>
        </p:txBody>
      </p:sp>
    </p:spTree>
    <p:extLst>
      <p:ext uri="{BB962C8B-B14F-4D97-AF65-F5344CB8AC3E}">
        <p14:creationId xmlns:p14="http://schemas.microsoft.com/office/powerpoint/2010/main" val="105348723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1ABDF8-CCA2-4FF2-8AB6-184A80BA59D5}"/>
              </a:ext>
            </a:extLst>
          </p:cNvPr>
          <p:cNvSpPr>
            <a:spLocks noGrp="1"/>
          </p:cNvSpPr>
          <p:nvPr>
            <p:ph type="ctrTitle"/>
          </p:nvPr>
        </p:nvSpPr>
        <p:spPr/>
        <p:txBody>
          <a:bodyPr/>
          <a:lstStyle/>
          <a:p>
            <a:r>
              <a:rPr kumimoji="1" lang="ja-JP" altLang="en-US" dirty="0"/>
              <a:t>洗浄と消毒の話</a:t>
            </a:r>
          </a:p>
        </p:txBody>
      </p:sp>
      <p:sp>
        <p:nvSpPr>
          <p:cNvPr id="3" name="字幕 2">
            <a:extLst>
              <a:ext uri="{FF2B5EF4-FFF2-40B4-BE49-F238E27FC236}">
                <a16:creationId xmlns:a16="http://schemas.microsoft.com/office/drawing/2014/main" id="{06285841-BF9C-4753-B0BF-553E3FF62C6B}"/>
              </a:ext>
            </a:extLst>
          </p:cNvPr>
          <p:cNvSpPr>
            <a:spLocks noGrp="1"/>
          </p:cNvSpPr>
          <p:nvPr>
            <p:ph type="subTitle" idx="1"/>
          </p:nvPr>
        </p:nvSpPr>
        <p:spPr/>
        <p:txBody>
          <a:bodyPr/>
          <a:lstStyle/>
          <a:p>
            <a:r>
              <a:rPr kumimoji="1" lang="ja-JP" altLang="en-US" dirty="0"/>
              <a:t>社会医療法人　共愛会　戸畑共立病院　</a:t>
            </a:r>
            <a:endParaRPr kumimoji="1" lang="en-US" altLang="ja-JP" dirty="0"/>
          </a:p>
          <a:p>
            <a:r>
              <a:rPr lang="ja-JP" altLang="en-US" dirty="0"/>
              <a:t>手術室看護師　第二種滅菌技士　隈本　康太</a:t>
            </a:r>
            <a:endParaRPr kumimoji="1" lang="ja-JP" altLang="en-US" dirty="0"/>
          </a:p>
        </p:txBody>
      </p:sp>
      <p:sp>
        <p:nvSpPr>
          <p:cNvPr id="4" name="テキスト ボックス 3">
            <a:extLst>
              <a:ext uri="{FF2B5EF4-FFF2-40B4-BE49-F238E27FC236}">
                <a16:creationId xmlns:a16="http://schemas.microsoft.com/office/drawing/2014/main" id="{DC20EEBE-9F7C-47A7-8FED-B4245FF500C2}"/>
              </a:ext>
            </a:extLst>
          </p:cNvPr>
          <p:cNvSpPr txBox="1"/>
          <p:nvPr/>
        </p:nvSpPr>
        <p:spPr>
          <a:xfrm>
            <a:off x="10786533" y="270933"/>
            <a:ext cx="1405467" cy="369332"/>
          </a:xfrm>
          <a:prstGeom prst="rect">
            <a:avLst/>
          </a:prstGeom>
          <a:noFill/>
        </p:spPr>
        <p:txBody>
          <a:bodyPr wrap="square" rtlCol="0">
            <a:spAutoFit/>
          </a:bodyPr>
          <a:lstStyle/>
          <a:p>
            <a:r>
              <a:rPr kumimoji="1" lang="en-US" altLang="ja-JP" dirty="0"/>
              <a:t>2024.3.6</a:t>
            </a:r>
            <a:endParaRPr kumimoji="1" lang="ja-JP" altLang="en-US" dirty="0"/>
          </a:p>
        </p:txBody>
      </p:sp>
      <p:sp>
        <p:nvSpPr>
          <p:cNvPr id="5" name="テキスト ボックス 4">
            <a:extLst>
              <a:ext uri="{FF2B5EF4-FFF2-40B4-BE49-F238E27FC236}">
                <a16:creationId xmlns:a16="http://schemas.microsoft.com/office/drawing/2014/main" id="{EF07B901-779E-4C5A-A902-E6EC4CA83624}"/>
              </a:ext>
            </a:extLst>
          </p:cNvPr>
          <p:cNvSpPr txBox="1"/>
          <p:nvPr/>
        </p:nvSpPr>
        <p:spPr>
          <a:xfrm>
            <a:off x="3073400" y="640265"/>
            <a:ext cx="6045200" cy="369332"/>
          </a:xfrm>
          <a:prstGeom prst="rect">
            <a:avLst/>
          </a:prstGeom>
          <a:noFill/>
        </p:spPr>
        <p:txBody>
          <a:bodyPr wrap="square" rtlCol="0">
            <a:spAutoFit/>
          </a:bodyPr>
          <a:lstStyle/>
          <a:p>
            <a:r>
              <a:rPr kumimoji="1" lang="ja-JP" altLang="en-US" dirty="0"/>
              <a:t>第</a:t>
            </a:r>
            <a:r>
              <a:rPr kumimoji="1" lang="en-US" altLang="ja-JP" dirty="0"/>
              <a:t>28</a:t>
            </a:r>
            <a:r>
              <a:rPr kumimoji="1" lang="ja-JP" altLang="en-US" dirty="0"/>
              <a:t>回　メディカルスタッフのための感染対策セミナー</a:t>
            </a:r>
          </a:p>
        </p:txBody>
      </p:sp>
    </p:spTree>
    <p:extLst>
      <p:ext uri="{BB962C8B-B14F-4D97-AF65-F5344CB8AC3E}">
        <p14:creationId xmlns:p14="http://schemas.microsoft.com/office/powerpoint/2010/main" val="3277847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DF05AB-DF77-480A-97B6-7E8657686479}"/>
              </a:ext>
            </a:extLst>
          </p:cNvPr>
          <p:cNvSpPr>
            <a:spLocks noGrp="1"/>
          </p:cNvSpPr>
          <p:nvPr>
            <p:ph type="title"/>
          </p:nvPr>
        </p:nvSpPr>
        <p:spPr/>
        <p:txBody>
          <a:bodyPr/>
          <a:lstStyle/>
          <a:p>
            <a:r>
              <a:rPr kumimoji="1" lang="ja-JP" altLang="en-US" dirty="0"/>
              <a:t>洗浄の</a:t>
            </a:r>
            <a:r>
              <a:rPr kumimoji="1" lang="en-US" altLang="ja-JP" dirty="0"/>
              <a:t>6</a:t>
            </a:r>
            <a:r>
              <a:rPr kumimoji="1" lang="ja-JP" altLang="en-US" dirty="0"/>
              <a:t>つのポイント</a:t>
            </a:r>
          </a:p>
        </p:txBody>
      </p:sp>
      <p:sp>
        <p:nvSpPr>
          <p:cNvPr id="3" name="コンテンツ プレースホルダー 2">
            <a:extLst>
              <a:ext uri="{FF2B5EF4-FFF2-40B4-BE49-F238E27FC236}">
                <a16:creationId xmlns:a16="http://schemas.microsoft.com/office/drawing/2014/main" id="{7927F1A4-9612-4A48-828A-6924D227228B}"/>
              </a:ext>
            </a:extLst>
          </p:cNvPr>
          <p:cNvSpPr>
            <a:spLocks noGrp="1"/>
          </p:cNvSpPr>
          <p:nvPr>
            <p:ph idx="1"/>
          </p:nvPr>
        </p:nvSpPr>
        <p:spPr/>
        <p:txBody>
          <a:bodyPr>
            <a:normAutofit/>
          </a:bodyPr>
          <a:lstStyle/>
          <a:p>
            <a:pPr>
              <a:buFont typeface="Wingdings" panose="05000000000000000000" pitchFamily="2" charset="2"/>
              <a:buChar char="l"/>
            </a:pPr>
            <a:r>
              <a:rPr kumimoji="1" lang="ja-JP" altLang="en-US" sz="3000" dirty="0"/>
              <a:t>水を使う</a:t>
            </a:r>
            <a:r>
              <a:rPr kumimoji="1" lang="ja-JP" altLang="en-US" sz="3000" dirty="0">
                <a:solidFill>
                  <a:srgbClr val="FF0000"/>
                </a:solidFill>
              </a:rPr>
              <a:t>　汚れを落としやすくする</a:t>
            </a:r>
            <a:endParaRPr kumimoji="1" lang="en-US" altLang="ja-JP" sz="3000" dirty="0"/>
          </a:p>
          <a:p>
            <a:pPr>
              <a:buFont typeface="Wingdings" panose="05000000000000000000" pitchFamily="2" charset="2"/>
              <a:buChar char="l"/>
            </a:pPr>
            <a:r>
              <a:rPr lang="ja-JP" altLang="en-US" sz="3000" dirty="0"/>
              <a:t>物理的力に頼る　</a:t>
            </a:r>
            <a:r>
              <a:rPr lang="ja-JP" altLang="en-US" sz="3000" dirty="0">
                <a:solidFill>
                  <a:srgbClr val="FF0000"/>
                </a:solidFill>
              </a:rPr>
              <a:t>汚れをこそぎ落とす</a:t>
            </a:r>
            <a:endParaRPr lang="en-US" altLang="ja-JP" sz="3000" dirty="0">
              <a:solidFill>
                <a:srgbClr val="FF0000"/>
              </a:solidFill>
            </a:endParaRPr>
          </a:p>
          <a:p>
            <a:pPr>
              <a:buFont typeface="Wingdings" panose="05000000000000000000" pitchFamily="2" charset="2"/>
              <a:buChar char="l"/>
            </a:pPr>
            <a:r>
              <a:rPr lang="ja-JP" altLang="en-US" sz="3000" dirty="0"/>
              <a:t>医療用洗剤を使う　</a:t>
            </a:r>
            <a:r>
              <a:rPr lang="ja-JP" altLang="en-US" sz="3000" dirty="0">
                <a:solidFill>
                  <a:srgbClr val="FF0000"/>
                </a:solidFill>
              </a:rPr>
              <a:t>「酵素」が大事</a:t>
            </a:r>
            <a:endParaRPr lang="en-US" altLang="ja-JP" sz="3000" dirty="0">
              <a:solidFill>
                <a:srgbClr val="FF0000"/>
              </a:solidFill>
            </a:endParaRPr>
          </a:p>
          <a:p>
            <a:pPr>
              <a:buFont typeface="Wingdings" panose="05000000000000000000" pitchFamily="2" charset="2"/>
              <a:buChar char="l"/>
            </a:pPr>
            <a:r>
              <a:rPr kumimoji="1" lang="ja-JP" altLang="en-US" sz="3000" dirty="0"/>
              <a:t>温度を守る　</a:t>
            </a:r>
            <a:r>
              <a:rPr kumimoji="1" lang="en-US" altLang="ja-JP" sz="3000" dirty="0">
                <a:solidFill>
                  <a:srgbClr val="FF0000"/>
                </a:solidFill>
              </a:rPr>
              <a:t>40</a:t>
            </a:r>
            <a:r>
              <a:rPr kumimoji="1" lang="ja-JP" altLang="en-US" sz="3000" dirty="0">
                <a:solidFill>
                  <a:srgbClr val="FF0000"/>
                </a:solidFill>
              </a:rPr>
              <a:t>度程度の温度</a:t>
            </a:r>
            <a:endParaRPr kumimoji="1" lang="en-US" altLang="ja-JP" sz="3000" dirty="0">
              <a:solidFill>
                <a:srgbClr val="FF0000"/>
              </a:solidFill>
            </a:endParaRPr>
          </a:p>
          <a:p>
            <a:pPr>
              <a:buFont typeface="Wingdings" panose="05000000000000000000" pitchFamily="2" charset="2"/>
              <a:buChar char="l"/>
            </a:pPr>
            <a:r>
              <a:rPr lang="ja-JP" altLang="en-US" sz="3000" dirty="0"/>
              <a:t>洗浄前は乾燥させない　</a:t>
            </a:r>
            <a:r>
              <a:rPr lang="ja-JP" altLang="en-US" sz="3000" dirty="0">
                <a:solidFill>
                  <a:srgbClr val="FF0000"/>
                </a:solidFill>
              </a:rPr>
              <a:t>汚れ固着防止</a:t>
            </a:r>
            <a:endParaRPr lang="en-US" altLang="ja-JP" sz="3000" dirty="0">
              <a:solidFill>
                <a:srgbClr val="FF0000"/>
              </a:solidFill>
            </a:endParaRPr>
          </a:p>
          <a:p>
            <a:pPr>
              <a:buFont typeface="Wingdings" panose="05000000000000000000" pitchFamily="2" charset="2"/>
              <a:buChar char="l"/>
            </a:pPr>
            <a:r>
              <a:rPr kumimoji="1" lang="ja-JP" altLang="en-US" sz="3000" dirty="0"/>
              <a:t>洗浄時は</a:t>
            </a:r>
            <a:r>
              <a:rPr lang="en-US" altLang="ja-JP" sz="3000" dirty="0"/>
              <a:t>PPE</a:t>
            </a:r>
            <a:r>
              <a:rPr lang="ja-JP" altLang="en-US" sz="3000" dirty="0"/>
              <a:t>を着用する　</a:t>
            </a:r>
            <a:r>
              <a:rPr lang="ja-JP" altLang="en-US" sz="3000" dirty="0">
                <a:solidFill>
                  <a:srgbClr val="FF0000"/>
                </a:solidFill>
              </a:rPr>
              <a:t>自身の身を守ろう</a:t>
            </a:r>
            <a:r>
              <a:rPr lang="en-US" altLang="ja-JP" sz="3000" dirty="0">
                <a:solidFill>
                  <a:srgbClr val="FF0000"/>
                </a:solidFill>
              </a:rPr>
              <a:t>!!</a:t>
            </a:r>
            <a:endParaRPr kumimoji="1" lang="ja-JP" altLang="en-US" sz="3000" dirty="0">
              <a:solidFill>
                <a:srgbClr val="FF0000"/>
              </a:solidFill>
            </a:endParaRPr>
          </a:p>
        </p:txBody>
      </p:sp>
    </p:spTree>
    <p:extLst>
      <p:ext uri="{BB962C8B-B14F-4D97-AF65-F5344CB8AC3E}">
        <p14:creationId xmlns:p14="http://schemas.microsoft.com/office/powerpoint/2010/main" val="1717626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314C82-11C7-A937-B4BD-7702275686D4}"/>
              </a:ext>
            </a:extLst>
          </p:cNvPr>
          <p:cNvSpPr>
            <a:spLocks noGrp="1"/>
          </p:cNvSpPr>
          <p:nvPr>
            <p:ph type="title"/>
          </p:nvPr>
        </p:nvSpPr>
        <p:spPr/>
        <p:txBody>
          <a:bodyPr/>
          <a:lstStyle/>
          <a:p>
            <a:r>
              <a:rPr kumimoji="1" lang="ja-JP" altLang="en-US" dirty="0"/>
              <a:t>消毒とは</a:t>
            </a:r>
          </a:p>
        </p:txBody>
      </p:sp>
      <p:sp>
        <p:nvSpPr>
          <p:cNvPr id="3" name="コンテンツ プレースホルダー 2">
            <a:extLst>
              <a:ext uri="{FF2B5EF4-FFF2-40B4-BE49-F238E27FC236}">
                <a16:creationId xmlns:a16="http://schemas.microsoft.com/office/drawing/2014/main" id="{42A90984-ACAC-D6CF-790A-82D989863779}"/>
              </a:ext>
            </a:extLst>
          </p:cNvPr>
          <p:cNvSpPr>
            <a:spLocks noGrp="1"/>
          </p:cNvSpPr>
          <p:nvPr>
            <p:ph idx="1"/>
          </p:nvPr>
        </p:nvSpPr>
        <p:spPr>
          <a:xfrm>
            <a:off x="677333" y="2160589"/>
            <a:ext cx="8991600" cy="3880773"/>
          </a:xfrm>
        </p:spPr>
        <p:txBody>
          <a:bodyPr>
            <a:normAutofit/>
          </a:bodyPr>
          <a:lstStyle/>
          <a:p>
            <a:pPr>
              <a:buFont typeface="Wingdings" panose="05000000000000000000" pitchFamily="2" charset="2"/>
              <a:buChar char="l"/>
            </a:pPr>
            <a:r>
              <a:rPr kumimoji="1" lang="ja-JP" altLang="en-US" sz="2600" dirty="0"/>
              <a:t>物体や生体に、付着または含まれている病原微生物を死滅又は除去させ</a:t>
            </a:r>
            <a:r>
              <a:rPr lang="ja-JP" altLang="en-US" sz="2600" dirty="0"/>
              <a:t>、害のない程度まで減らすこと。</a:t>
            </a:r>
            <a:endParaRPr lang="en-US" altLang="ja-JP" sz="2600" dirty="0"/>
          </a:p>
          <a:p>
            <a:pPr>
              <a:buFont typeface="Wingdings" panose="05000000000000000000" pitchFamily="2" charset="2"/>
              <a:buChar char="l"/>
            </a:pPr>
            <a:r>
              <a:rPr kumimoji="1" lang="ja-JP" altLang="en-US" sz="2600" dirty="0"/>
              <a:t>病原</a:t>
            </a:r>
            <a:r>
              <a:rPr lang="ja-JP" altLang="en-US" sz="2600" dirty="0"/>
              <a:t>微生物をすべて殺滅したり除去するものではない。</a:t>
            </a:r>
            <a:endParaRPr lang="en-US" altLang="ja-JP" sz="2600" dirty="0"/>
          </a:p>
          <a:p>
            <a:pPr>
              <a:buFont typeface="Wingdings" panose="05000000000000000000" pitchFamily="2" charset="2"/>
              <a:buChar char="l"/>
            </a:pPr>
            <a:r>
              <a:rPr lang="ja-JP" altLang="en-US" sz="2600" dirty="0"/>
              <a:t>消毒レベル</a:t>
            </a:r>
            <a:r>
              <a:rPr lang="en-US" altLang="ja-JP" sz="2600" dirty="0"/>
              <a:t>(</a:t>
            </a:r>
            <a:r>
              <a:rPr lang="ja-JP" altLang="en-US" sz="2600" dirty="0"/>
              <a:t>スポルディングの分類</a:t>
            </a:r>
            <a:r>
              <a:rPr lang="en-US" altLang="ja-JP" sz="2600" dirty="0"/>
              <a:t>)</a:t>
            </a:r>
            <a:r>
              <a:rPr lang="ja-JP" altLang="en-US" sz="2600" dirty="0"/>
              <a:t>が分けられ、器材の使用目的や、清潔欲求度によって消毒レベルを選択する。</a:t>
            </a:r>
            <a:endParaRPr lang="en-US" altLang="ja-JP" sz="2600" dirty="0"/>
          </a:p>
          <a:p>
            <a:pPr>
              <a:buFont typeface="Wingdings" panose="05000000000000000000" pitchFamily="2" charset="2"/>
              <a:buChar char="l"/>
            </a:pPr>
            <a:r>
              <a:rPr lang="ja-JP" altLang="en-US" sz="2600" dirty="0"/>
              <a:t>消毒方法には物理的消毒法と科学的消毒法がある。</a:t>
            </a:r>
            <a:endParaRPr lang="en-US" altLang="ja-JP" sz="2600" dirty="0"/>
          </a:p>
          <a:p>
            <a:pPr>
              <a:buFont typeface="Wingdings" panose="05000000000000000000" pitchFamily="2" charset="2"/>
              <a:buChar char="l"/>
            </a:pPr>
            <a:r>
              <a:rPr lang="ja-JP" altLang="en-US" sz="2600" dirty="0"/>
              <a:t>消毒の前には汚れを落とすために、洗浄が必要とされる。</a:t>
            </a:r>
            <a:endParaRPr lang="en-US" altLang="ja-JP" sz="2600" dirty="0"/>
          </a:p>
        </p:txBody>
      </p:sp>
    </p:spTree>
    <p:extLst>
      <p:ext uri="{BB962C8B-B14F-4D97-AF65-F5344CB8AC3E}">
        <p14:creationId xmlns:p14="http://schemas.microsoft.com/office/powerpoint/2010/main" val="825635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6F97FC-32C6-F8E9-5C0A-F8D1E9E4BB7B}"/>
              </a:ext>
            </a:extLst>
          </p:cNvPr>
          <p:cNvSpPr>
            <a:spLocks noGrp="1"/>
          </p:cNvSpPr>
          <p:nvPr>
            <p:ph type="title"/>
          </p:nvPr>
        </p:nvSpPr>
        <p:spPr/>
        <p:txBody>
          <a:bodyPr/>
          <a:lstStyle/>
          <a:p>
            <a:r>
              <a:rPr kumimoji="1" lang="ja-JP" altLang="en-US" dirty="0"/>
              <a:t>スポルディングの分類</a:t>
            </a:r>
          </a:p>
        </p:txBody>
      </p:sp>
      <p:graphicFrame>
        <p:nvGraphicFramePr>
          <p:cNvPr id="4" name="表 4">
            <a:extLst>
              <a:ext uri="{FF2B5EF4-FFF2-40B4-BE49-F238E27FC236}">
                <a16:creationId xmlns:a16="http://schemas.microsoft.com/office/drawing/2014/main" id="{ECB1A87D-DD46-237C-4286-2F9AAF42D002}"/>
              </a:ext>
            </a:extLst>
          </p:cNvPr>
          <p:cNvGraphicFramePr>
            <a:graphicFrameLocks noGrp="1"/>
          </p:cNvGraphicFramePr>
          <p:nvPr>
            <p:ph idx="1"/>
            <p:extLst>
              <p:ext uri="{D42A27DB-BD31-4B8C-83A1-F6EECF244321}">
                <p14:modId xmlns:p14="http://schemas.microsoft.com/office/powerpoint/2010/main" val="788704333"/>
              </p:ext>
            </p:extLst>
          </p:nvPr>
        </p:nvGraphicFramePr>
        <p:xfrm>
          <a:off x="215923" y="1269999"/>
          <a:ext cx="11806743" cy="5452532"/>
        </p:xfrm>
        <a:graphic>
          <a:graphicData uri="http://schemas.openxmlformats.org/drawingml/2006/table">
            <a:tbl>
              <a:tblPr firstRow="1" bandRow="1">
                <a:tableStyleId>{5C22544A-7EE6-4342-B048-85BDC9FD1C3A}</a:tableStyleId>
              </a:tblPr>
              <a:tblGrid>
                <a:gridCol w="3935581">
                  <a:extLst>
                    <a:ext uri="{9D8B030D-6E8A-4147-A177-3AD203B41FA5}">
                      <a16:colId xmlns:a16="http://schemas.microsoft.com/office/drawing/2014/main" val="3388617926"/>
                    </a:ext>
                  </a:extLst>
                </a:gridCol>
                <a:gridCol w="3935581">
                  <a:extLst>
                    <a:ext uri="{9D8B030D-6E8A-4147-A177-3AD203B41FA5}">
                      <a16:colId xmlns:a16="http://schemas.microsoft.com/office/drawing/2014/main" val="3830238518"/>
                    </a:ext>
                  </a:extLst>
                </a:gridCol>
                <a:gridCol w="3935581">
                  <a:extLst>
                    <a:ext uri="{9D8B030D-6E8A-4147-A177-3AD203B41FA5}">
                      <a16:colId xmlns:a16="http://schemas.microsoft.com/office/drawing/2014/main" val="2553031343"/>
                    </a:ext>
                  </a:extLst>
                </a:gridCol>
              </a:tblGrid>
              <a:tr h="676283">
                <a:tc>
                  <a:txBody>
                    <a:bodyPr/>
                    <a:lstStyle/>
                    <a:p>
                      <a:pPr algn="ctr"/>
                      <a:r>
                        <a:rPr kumimoji="1" lang="ja-JP" altLang="en-US" sz="2800" dirty="0"/>
                        <a:t>分類</a:t>
                      </a:r>
                    </a:p>
                  </a:txBody>
                  <a:tcPr/>
                </a:tc>
                <a:tc>
                  <a:txBody>
                    <a:bodyPr/>
                    <a:lstStyle/>
                    <a:p>
                      <a:pPr algn="ctr"/>
                      <a:r>
                        <a:rPr kumimoji="1" lang="ja-JP" altLang="en-US" sz="2800" dirty="0"/>
                        <a:t>用途</a:t>
                      </a:r>
                    </a:p>
                  </a:txBody>
                  <a:tcPr/>
                </a:tc>
                <a:tc>
                  <a:txBody>
                    <a:bodyPr/>
                    <a:lstStyle/>
                    <a:p>
                      <a:pPr algn="ctr"/>
                      <a:r>
                        <a:rPr kumimoji="1" lang="ja-JP" altLang="en-US" sz="2800" dirty="0"/>
                        <a:t>消毒水準</a:t>
                      </a:r>
                    </a:p>
                  </a:txBody>
                  <a:tcPr/>
                </a:tc>
                <a:extLst>
                  <a:ext uri="{0D108BD9-81ED-4DB2-BD59-A6C34878D82A}">
                    <a16:rowId xmlns:a16="http://schemas.microsoft.com/office/drawing/2014/main" val="665418992"/>
                  </a:ext>
                </a:extLst>
              </a:tr>
              <a:tr h="1225763">
                <a:tc>
                  <a:txBody>
                    <a:bodyPr/>
                    <a:lstStyle/>
                    <a:p>
                      <a:pPr algn="ctr"/>
                      <a:r>
                        <a:rPr kumimoji="1" lang="ja-JP" altLang="en-US" sz="2800" dirty="0"/>
                        <a:t>クリティカル</a:t>
                      </a:r>
                      <a:endParaRPr kumimoji="1" lang="en-US" altLang="ja-JP" sz="2800" dirty="0"/>
                    </a:p>
                  </a:txBody>
                  <a:tcPr/>
                </a:tc>
                <a:tc>
                  <a:txBody>
                    <a:bodyPr/>
                    <a:lstStyle/>
                    <a:p>
                      <a:pPr algn="ctr"/>
                      <a:r>
                        <a:rPr kumimoji="1" lang="ja-JP" altLang="en-US" sz="2800" dirty="0"/>
                        <a:t>無菌の組織や血管に挿入するもの</a:t>
                      </a:r>
                    </a:p>
                  </a:txBody>
                  <a:tcPr/>
                </a:tc>
                <a:tc>
                  <a:txBody>
                    <a:bodyPr/>
                    <a:lstStyle/>
                    <a:p>
                      <a:pPr algn="ctr"/>
                      <a:r>
                        <a:rPr kumimoji="1" lang="ja-JP" altLang="en-US" sz="2800" dirty="0"/>
                        <a:t>滅菌</a:t>
                      </a:r>
                      <a:endParaRPr kumimoji="1" lang="en-US" altLang="ja-JP" sz="2800" dirty="0"/>
                    </a:p>
                  </a:txBody>
                  <a:tcPr/>
                </a:tc>
                <a:extLst>
                  <a:ext uri="{0D108BD9-81ED-4DB2-BD59-A6C34878D82A}">
                    <a16:rowId xmlns:a16="http://schemas.microsoft.com/office/drawing/2014/main" val="2408825253"/>
                  </a:ext>
                </a:extLst>
              </a:tr>
              <a:tr h="1775243">
                <a:tc>
                  <a:txBody>
                    <a:bodyPr/>
                    <a:lstStyle/>
                    <a:p>
                      <a:pPr algn="ctr"/>
                      <a:r>
                        <a:rPr kumimoji="1" lang="ja-JP" altLang="en-US" sz="2800" dirty="0"/>
                        <a:t>セミクリティカル</a:t>
                      </a:r>
                    </a:p>
                  </a:txBody>
                  <a:tcPr/>
                </a:tc>
                <a:tc>
                  <a:txBody>
                    <a:bodyPr/>
                    <a:lstStyle/>
                    <a:p>
                      <a:pPr algn="ctr"/>
                      <a:r>
                        <a:rPr kumimoji="1" lang="ja-JP" altLang="en-US" sz="2800" dirty="0"/>
                        <a:t>粘膜または健常でない皮膚に接触するもの</a:t>
                      </a:r>
                    </a:p>
                  </a:txBody>
                  <a:tcPr/>
                </a:tc>
                <a:tc>
                  <a:txBody>
                    <a:bodyPr/>
                    <a:lstStyle/>
                    <a:p>
                      <a:pPr algn="ctr"/>
                      <a:r>
                        <a:rPr kumimoji="1" lang="ja-JP" altLang="en-US" sz="2800" dirty="0"/>
                        <a:t>高水準消毒</a:t>
                      </a:r>
                      <a:endParaRPr kumimoji="1" lang="en-US" altLang="ja-JP" sz="2800" dirty="0"/>
                    </a:p>
                    <a:p>
                      <a:pPr algn="ctr"/>
                      <a:r>
                        <a:rPr kumimoji="1" lang="ja-JP" altLang="en-US" sz="2800" dirty="0"/>
                        <a:t>中水準消毒</a:t>
                      </a:r>
                    </a:p>
                  </a:txBody>
                  <a:tcPr/>
                </a:tc>
                <a:extLst>
                  <a:ext uri="{0D108BD9-81ED-4DB2-BD59-A6C34878D82A}">
                    <a16:rowId xmlns:a16="http://schemas.microsoft.com/office/drawing/2014/main" val="3362753066"/>
                  </a:ext>
                </a:extLst>
              </a:tr>
              <a:tr h="1775243">
                <a:tc>
                  <a:txBody>
                    <a:bodyPr/>
                    <a:lstStyle/>
                    <a:p>
                      <a:pPr algn="ctr"/>
                      <a:r>
                        <a:rPr kumimoji="1" lang="ja-JP" altLang="en-US" sz="2800" dirty="0"/>
                        <a:t>ノンクリティカル</a:t>
                      </a:r>
                    </a:p>
                  </a:txBody>
                  <a:tcPr/>
                </a:tc>
                <a:tc>
                  <a:txBody>
                    <a:bodyPr/>
                    <a:lstStyle/>
                    <a:p>
                      <a:pPr algn="ctr"/>
                      <a:r>
                        <a:rPr kumimoji="1" lang="ja-JP" altLang="en-US" sz="2800" dirty="0"/>
                        <a:t>健常な皮膚とは接触するが粘膜とは接触しないもの</a:t>
                      </a:r>
                    </a:p>
                  </a:txBody>
                  <a:tcPr/>
                </a:tc>
                <a:tc>
                  <a:txBody>
                    <a:bodyPr/>
                    <a:lstStyle/>
                    <a:p>
                      <a:pPr algn="ctr"/>
                      <a:r>
                        <a:rPr kumimoji="1" lang="ja-JP" altLang="en-US" sz="2800" dirty="0"/>
                        <a:t>洗浄</a:t>
                      </a:r>
                      <a:r>
                        <a:rPr kumimoji="1" lang="en-US" altLang="ja-JP" sz="2800" dirty="0"/>
                        <a:t>/</a:t>
                      </a:r>
                      <a:r>
                        <a:rPr kumimoji="1" lang="ja-JP" altLang="en-US" sz="2800" dirty="0"/>
                        <a:t>低水準消毒</a:t>
                      </a:r>
                    </a:p>
                  </a:txBody>
                  <a:tcPr/>
                </a:tc>
                <a:extLst>
                  <a:ext uri="{0D108BD9-81ED-4DB2-BD59-A6C34878D82A}">
                    <a16:rowId xmlns:a16="http://schemas.microsoft.com/office/drawing/2014/main" val="4240521141"/>
                  </a:ext>
                </a:extLst>
              </a:tr>
            </a:tbl>
          </a:graphicData>
        </a:graphic>
      </p:graphicFrame>
    </p:spTree>
    <p:extLst>
      <p:ext uri="{BB962C8B-B14F-4D97-AF65-F5344CB8AC3E}">
        <p14:creationId xmlns:p14="http://schemas.microsoft.com/office/powerpoint/2010/main" val="35002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E0900E-ABF7-4726-8607-2102CE2B97CB}"/>
              </a:ext>
            </a:extLst>
          </p:cNvPr>
          <p:cNvSpPr>
            <a:spLocks noGrp="1"/>
          </p:cNvSpPr>
          <p:nvPr>
            <p:ph type="title"/>
          </p:nvPr>
        </p:nvSpPr>
        <p:spPr/>
        <p:txBody>
          <a:bodyPr/>
          <a:lstStyle/>
          <a:p>
            <a:r>
              <a:rPr kumimoji="1" lang="ja-JP" altLang="en-US" dirty="0"/>
              <a:t>物理的消毒法</a:t>
            </a:r>
            <a:r>
              <a:rPr kumimoji="1" lang="en-US" altLang="ja-JP" dirty="0"/>
              <a:t>(</a:t>
            </a:r>
            <a:r>
              <a:rPr kumimoji="1" lang="ja-JP" altLang="en-US" dirty="0"/>
              <a:t>洗浄機</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C3C557A6-AB19-4111-B87D-B5BB20E972A6}"/>
              </a:ext>
            </a:extLst>
          </p:cNvPr>
          <p:cNvSpPr>
            <a:spLocks noGrp="1"/>
          </p:cNvSpPr>
          <p:nvPr>
            <p:ph idx="1"/>
          </p:nvPr>
        </p:nvSpPr>
        <p:spPr/>
        <p:txBody>
          <a:bodyPr>
            <a:normAutofit/>
          </a:bodyPr>
          <a:lstStyle/>
          <a:p>
            <a:pPr>
              <a:buFont typeface="Wingdings" panose="05000000000000000000" pitchFamily="2" charset="2"/>
              <a:buChar char="l"/>
            </a:pPr>
            <a:r>
              <a:rPr lang="ja-JP" altLang="en-US" sz="2600" dirty="0"/>
              <a:t>消毒薬</a:t>
            </a:r>
            <a:r>
              <a:rPr kumimoji="1" lang="ja-JP" altLang="en-US" sz="2600" dirty="0"/>
              <a:t>を使用しないで行う方法</a:t>
            </a:r>
            <a:endParaRPr kumimoji="1" lang="en-US" altLang="ja-JP" sz="2600" dirty="0"/>
          </a:p>
          <a:p>
            <a:pPr>
              <a:buFont typeface="Wingdings" panose="05000000000000000000" pitchFamily="2" charset="2"/>
              <a:buChar char="l"/>
            </a:pPr>
            <a:r>
              <a:rPr lang="ja-JP" altLang="en-US" sz="2600" dirty="0"/>
              <a:t>標準的に消毒が可能である</a:t>
            </a:r>
            <a:endParaRPr lang="en-US" altLang="ja-JP" sz="2600" dirty="0"/>
          </a:p>
          <a:p>
            <a:pPr>
              <a:buFont typeface="Wingdings" panose="05000000000000000000" pitchFamily="2" charset="2"/>
              <a:buChar char="l"/>
            </a:pPr>
            <a:r>
              <a:rPr kumimoji="1" lang="ja-JP" altLang="en-US" sz="2600" dirty="0"/>
              <a:t>設置が高価である</a:t>
            </a:r>
            <a:endParaRPr kumimoji="1" lang="en-US" altLang="ja-JP" sz="2600" dirty="0"/>
          </a:p>
          <a:p>
            <a:pPr>
              <a:buFont typeface="Wingdings" panose="05000000000000000000" pitchFamily="2" charset="2"/>
              <a:buChar char="l"/>
            </a:pPr>
            <a:r>
              <a:rPr lang="ja-JP" altLang="en-US" sz="2600" dirty="0"/>
              <a:t>基本的には消毒には熱を利用する為、耐熱性の低い器材は消毒できない。</a:t>
            </a:r>
            <a:endParaRPr kumimoji="1" lang="ja-JP" altLang="en-US" sz="2600" dirty="0"/>
          </a:p>
        </p:txBody>
      </p:sp>
      <p:pic>
        <p:nvPicPr>
          <p:cNvPr id="5" name="図 4">
            <a:extLst>
              <a:ext uri="{FF2B5EF4-FFF2-40B4-BE49-F238E27FC236}">
                <a16:creationId xmlns:a16="http://schemas.microsoft.com/office/drawing/2014/main" id="{78D3C918-1A13-4820-8FC2-60711423D5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77127" y="96945"/>
            <a:ext cx="4359558" cy="3269667"/>
          </a:xfrm>
          <a:prstGeom prst="rect">
            <a:avLst/>
          </a:prstGeom>
        </p:spPr>
      </p:pic>
      <p:pic>
        <p:nvPicPr>
          <p:cNvPr id="6" name="図 5">
            <a:extLst>
              <a:ext uri="{FF2B5EF4-FFF2-40B4-BE49-F238E27FC236}">
                <a16:creationId xmlns:a16="http://schemas.microsoft.com/office/drawing/2014/main" id="{E0151E1E-C51B-4170-AE2F-C260193BD7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56906" y="3491388"/>
            <a:ext cx="2526701" cy="3366612"/>
          </a:xfrm>
          <a:prstGeom prst="rect">
            <a:avLst/>
          </a:prstGeom>
        </p:spPr>
      </p:pic>
    </p:spTree>
    <p:extLst>
      <p:ext uri="{BB962C8B-B14F-4D97-AF65-F5344CB8AC3E}">
        <p14:creationId xmlns:p14="http://schemas.microsoft.com/office/powerpoint/2010/main" val="1162540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6C17B5-7C5D-48DB-99D2-21FDB255EF3D}"/>
              </a:ext>
            </a:extLst>
          </p:cNvPr>
          <p:cNvSpPr>
            <a:spLocks noGrp="1"/>
          </p:cNvSpPr>
          <p:nvPr>
            <p:ph type="title"/>
          </p:nvPr>
        </p:nvSpPr>
        <p:spPr/>
        <p:txBody>
          <a:bodyPr/>
          <a:lstStyle/>
          <a:p>
            <a:r>
              <a:rPr kumimoji="1" lang="ja-JP" altLang="en-US" dirty="0"/>
              <a:t>化学的消毒法</a:t>
            </a:r>
            <a:r>
              <a:rPr kumimoji="1" lang="en-US" altLang="ja-JP" dirty="0"/>
              <a:t>(</a:t>
            </a:r>
            <a:r>
              <a:rPr kumimoji="1" lang="ja-JP" altLang="en-US" dirty="0"/>
              <a:t>浸漬消毒法</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1C9B893C-73E3-43D5-9D82-B03B8273B4AE}"/>
              </a:ext>
            </a:extLst>
          </p:cNvPr>
          <p:cNvSpPr>
            <a:spLocks noGrp="1"/>
          </p:cNvSpPr>
          <p:nvPr>
            <p:ph idx="1"/>
          </p:nvPr>
        </p:nvSpPr>
        <p:spPr/>
        <p:txBody>
          <a:bodyPr>
            <a:normAutofit/>
          </a:bodyPr>
          <a:lstStyle/>
          <a:p>
            <a:pPr>
              <a:buFont typeface="Wingdings" panose="05000000000000000000" pitchFamily="2" charset="2"/>
              <a:buChar char="l"/>
            </a:pPr>
            <a:r>
              <a:rPr kumimoji="1" lang="ja-JP" altLang="en-US" sz="2600" dirty="0"/>
              <a:t>熱が使用できない場合に使用する方法である</a:t>
            </a:r>
            <a:endParaRPr kumimoji="1" lang="en-US" altLang="ja-JP" sz="2600" dirty="0"/>
          </a:p>
          <a:p>
            <a:pPr>
              <a:buFont typeface="Wingdings" panose="05000000000000000000" pitchFamily="2" charset="2"/>
              <a:buChar char="l"/>
            </a:pPr>
            <a:r>
              <a:rPr lang="ja-JP" altLang="en-US" sz="2600" dirty="0"/>
              <a:t>標準的に消毒を行う事が難しい</a:t>
            </a:r>
            <a:endParaRPr lang="en-US" altLang="ja-JP" sz="2600" dirty="0"/>
          </a:p>
          <a:p>
            <a:pPr>
              <a:buFont typeface="Wingdings" panose="05000000000000000000" pitchFamily="2" charset="2"/>
              <a:buChar char="l"/>
            </a:pPr>
            <a:r>
              <a:rPr kumimoji="1" lang="ja-JP" altLang="en-US" sz="2600" dirty="0"/>
              <a:t>消毒薬によって微生物を殺滅できる範囲が違う</a:t>
            </a:r>
            <a:endParaRPr kumimoji="1" lang="en-US" altLang="ja-JP" sz="2600" dirty="0"/>
          </a:p>
          <a:p>
            <a:pPr>
              <a:buFont typeface="Wingdings" panose="05000000000000000000" pitchFamily="2" charset="2"/>
              <a:buChar char="l"/>
            </a:pPr>
            <a:r>
              <a:rPr lang="ja-JP" altLang="en-US" sz="2600" dirty="0"/>
              <a:t>消毒薬には生体毒性があり、皮膚、呼吸器、中枢神経系などに対して障害作用を示す</a:t>
            </a:r>
            <a:endParaRPr lang="en-US" altLang="ja-JP" sz="2600" dirty="0"/>
          </a:p>
          <a:p>
            <a:pPr>
              <a:buFont typeface="Wingdings" panose="05000000000000000000" pitchFamily="2" charset="2"/>
              <a:buChar char="l"/>
            </a:pPr>
            <a:r>
              <a:rPr kumimoji="1" lang="ja-JP" altLang="en-US" sz="2600" dirty="0"/>
              <a:t>浸漬消毒法が一般的である。</a:t>
            </a:r>
          </a:p>
        </p:txBody>
      </p:sp>
    </p:spTree>
    <p:extLst>
      <p:ext uri="{BB962C8B-B14F-4D97-AF65-F5344CB8AC3E}">
        <p14:creationId xmlns:p14="http://schemas.microsoft.com/office/powerpoint/2010/main" val="2833041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6D13D3-6C70-C868-4A9C-AC255566B746}"/>
              </a:ext>
            </a:extLst>
          </p:cNvPr>
          <p:cNvSpPr>
            <a:spLocks noGrp="1"/>
          </p:cNvSpPr>
          <p:nvPr>
            <p:ph type="title"/>
          </p:nvPr>
        </p:nvSpPr>
        <p:spPr/>
        <p:txBody>
          <a:bodyPr/>
          <a:lstStyle/>
          <a:p>
            <a:r>
              <a:rPr lang="ja-JP" altLang="en-US" dirty="0"/>
              <a:t>浸漬消毒の</a:t>
            </a:r>
            <a:r>
              <a:rPr lang="en-US" altLang="ja-JP" dirty="0"/>
              <a:t>6</a:t>
            </a:r>
            <a:r>
              <a:rPr lang="ja-JP" altLang="en-US" dirty="0"/>
              <a:t>つのポイント</a:t>
            </a:r>
            <a:endParaRPr kumimoji="1" lang="ja-JP" altLang="en-US" dirty="0"/>
          </a:p>
        </p:txBody>
      </p:sp>
      <p:sp>
        <p:nvSpPr>
          <p:cNvPr id="3" name="コンテンツ プレースホルダー 2">
            <a:extLst>
              <a:ext uri="{FF2B5EF4-FFF2-40B4-BE49-F238E27FC236}">
                <a16:creationId xmlns:a16="http://schemas.microsoft.com/office/drawing/2014/main" id="{ADB0ABC9-DDE7-AEC3-9C29-42ECB369182A}"/>
              </a:ext>
            </a:extLst>
          </p:cNvPr>
          <p:cNvSpPr>
            <a:spLocks noGrp="1"/>
          </p:cNvSpPr>
          <p:nvPr>
            <p:ph idx="1"/>
          </p:nvPr>
        </p:nvSpPr>
        <p:spPr/>
        <p:txBody>
          <a:bodyPr>
            <a:normAutofit/>
          </a:bodyPr>
          <a:lstStyle/>
          <a:p>
            <a:pPr>
              <a:buFont typeface="Wingdings" panose="05000000000000000000" pitchFamily="2" charset="2"/>
              <a:buChar char="l"/>
            </a:pPr>
            <a:r>
              <a:rPr kumimoji="1" lang="ja-JP" altLang="en-US" sz="2600" dirty="0"/>
              <a:t>洗浄する</a:t>
            </a:r>
            <a:endParaRPr kumimoji="1" lang="en-US" altLang="ja-JP" sz="2600" dirty="0"/>
          </a:p>
          <a:p>
            <a:pPr>
              <a:buFont typeface="Wingdings" panose="05000000000000000000" pitchFamily="2" charset="2"/>
              <a:buChar char="l"/>
            </a:pPr>
            <a:r>
              <a:rPr lang="ja-JP" altLang="en-US" sz="2600" dirty="0"/>
              <a:t>濃度を守る</a:t>
            </a:r>
            <a:endParaRPr lang="en-US" altLang="ja-JP" sz="2600" dirty="0"/>
          </a:p>
          <a:p>
            <a:pPr>
              <a:buFont typeface="Wingdings" panose="05000000000000000000" pitchFamily="2" charset="2"/>
              <a:buChar char="l"/>
            </a:pPr>
            <a:r>
              <a:rPr kumimoji="1" lang="ja-JP" altLang="en-US" sz="2600" dirty="0"/>
              <a:t>時間を守る</a:t>
            </a:r>
            <a:endParaRPr kumimoji="1" lang="en-US" altLang="ja-JP" sz="2600" dirty="0"/>
          </a:p>
          <a:p>
            <a:pPr>
              <a:buFont typeface="Wingdings" panose="05000000000000000000" pitchFamily="2" charset="2"/>
              <a:buChar char="l"/>
            </a:pPr>
            <a:r>
              <a:rPr lang="ja-JP" altLang="en-US" sz="2600" dirty="0"/>
              <a:t>浸漬する＝消毒液に浸す</a:t>
            </a:r>
            <a:endParaRPr lang="en-US" altLang="ja-JP" sz="2600" dirty="0"/>
          </a:p>
          <a:p>
            <a:pPr>
              <a:buFont typeface="Wingdings" panose="05000000000000000000" pitchFamily="2" charset="2"/>
              <a:buChar char="l"/>
            </a:pPr>
            <a:r>
              <a:rPr kumimoji="1" lang="ja-JP" altLang="en-US" sz="2600" dirty="0"/>
              <a:t>消毒後は乾燥させる</a:t>
            </a:r>
            <a:endParaRPr kumimoji="1" lang="en-US" altLang="ja-JP" sz="2600" dirty="0"/>
          </a:p>
          <a:p>
            <a:pPr>
              <a:buFont typeface="Wingdings" panose="05000000000000000000" pitchFamily="2" charset="2"/>
              <a:buChar char="l"/>
            </a:pPr>
            <a:r>
              <a:rPr lang="ja-JP" altLang="en-US" sz="2600" dirty="0"/>
              <a:t>消毒を行う際には</a:t>
            </a:r>
            <a:r>
              <a:rPr lang="en-US" altLang="ja-JP" sz="2600" dirty="0"/>
              <a:t>PPE</a:t>
            </a:r>
            <a:r>
              <a:rPr lang="ja-JP" altLang="en-US" sz="2600" dirty="0"/>
              <a:t>を着用する</a:t>
            </a:r>
            <a:endParaRPr kumimoji="1" lang="ja-JP" altLang="en-US" sz="2600" dirty="0"/>
          </a:p>
        </p:txBody>
      </p:sp>
    </p:spTree>
    <p:extLst>
      <p:ext uri="{BB962C8B-B14F-4D97-AF65-F5344CB8AC3E}">
        <p14:creationId xmlns:p14="http://schemas.microsoft.com/office/powerpoint/2010/main" val="2689764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滅菌技師としての活動</a:t>
            </a:r>
          </a:p>
        </p:txBody>
      </p:sp>
      <p:sp>
        <p:nvSpPr>
          <p:cNvPr id="6" name="コンテンツ プレースホルダー 5">
            <a:extLst>
              <a:ext uri="{FF2B5EF4-FFF2-40B4-BE49-F238E27FC236}">
                <a16:creationId xmlns:a16="http://schemas.microsoft.com/office/drawing/2014/main" id="{485AB834-E798-411C-9247-2CD839AE0094}"/>
              </a:ext>
            </a:extLst>
          </p:cNvPr>
          <p:cNvSpPr>
            <a:spLocks noGrp="1"/>
          </p:cNvSpPr>
          <p:nvPr>
            <p:ph idx="1"/>
          </p:nvPr>
        </p:nvSpPr>
        <p:spPr>
          <a:xfrm>
            <a:off x="677334" y="1500190"/>
            <a:ext cx="8596668" cy="4697411"/>
          </a:xfrm>
        </p:spPr>
        <p:txBody>
          <a:bodyPr>
            <a:normAutofit lnSpcReduction="10000"/>
          </a:bodyPr>
          <a:lstStyle/>
          <a:p>
            <a:r>
              <a:rPr lang="ja-JP" altLang="en-US" sz="2800" dirty="0"/>
              <a:t>定例会議の開催</a:t>
            </a:r>
            <a:endParaRPr lang="en-US" altLang="ja-JP" sz="2800" dirty="0"/>
          </a:p>
          <a:p>
            <a:r>
              <a:rPr lang="ja-JP" altLang="en-US" sz="2800" dirty="0"/>
              <a:t>滅菌物の保管や管理方法の勉強会開催</a:t>
            </a:r>
            <a:endParaRPr lang="en-US" altLang="ja-JP" sz="2800" dirty="0"/>
          </a:p>
          <a:p>
            <a:r>
              <a:rPr lang="ja-JP" altLang="en-US" sz="2800" dirty="0"/>
              <a:t>医療器材を洗浄消毒方法の相談</a:t>
            </a:r>
            <a:endParaRPr lang="en-US" altLang="ja-JP" sz="2800" dirty="0"/>
          </a:p>
          <a:p>
            <a:r>
              <a:rPr lang="ja-JP" altLang="en-US" sz="2800" dirty="0"/>
              <a:t>ニュースの発行</a:t>
            </a:r>
            <a:endParaRPr lang="en-US" altLang="ja-JP" sz="2800" dirty="0"/>
          </a:p>
          <a:p>
            <a:r>
              <a:rPr lang="ja-JP" altLang="en-US" sz="2800" dirty="0"/>
              <a:t>病棟全体のラウンド</a:t>
            </a:r>
            <a:endParaRPr lang="en-US" altLang="ja-JP" sz="2800" dirty="0"/>
          </a:p>
          <a:p>
            <a:pPr marL="0" indent="0">
              <a:buNone/>
            </a:pPr>
            <a:r>
              <a:rPr lang="ja-JP" altLang="en-US" sz="2800" dirty="0"/>
              <a:t>　　滅菌物保管管理状況</a:t>
            </a:r>
            <a:endParaRPr lang="en-US" altLang="ja-JP" sz="2800" dirty="0"/>
          </a:p>
          <a:p>
            <a:pPr marL="0" indent="0">
              <a:buNone/>
            </a:pPr>
            <a:r>
              <a:rPr lang="ja-JP" altLang="en-US" sz="2800" dirty="0"/>
              <a:t>　　一次洗浄・消毒状況</a:t>
            </a:r>
            <a:endParaRPr lang="en-US" altLang="ja-JP" sz="2800" dirty="0"/>
          </a:p>
          <a:p>
            <a:pPr marL="0" indent="0">
              <a:buNone/>
            </a:pPr>
            <a:r>
              <a:rPr lang="ja-JP" altLang="en-US" sz="2800" dirty="0"/>
              <a:t>　　ベッドパンウォッシャー作業状況</a:t>
            </a:r>
            <a:endParaRPr lang="en-US" altLang="ja-JP" sz="2800" dirty="0"/>
          </a:p>
          <a:p>
            <a:pPr marL="0" indent="0">
              <a:buNone/>
            </a:pPr>
            <a:r>
              <a:rPr lang="ja-JP" altLang="en-US" sz="2800" dirty="0"/>
              <a:t>　　汚物室の環境改善</a:t>
            </a:r>
            <a:endParaRPr lang="en-US" altLang="ja-JP" sz="2800" dirty="0"/>
          </a:p>
          <a:p>
            <a:endParaRPr lang="en-US" altLang="ja-JP" dirty="0"/>
          </a:p>
          <a:p>
            <a:endParaRPr kumimoji="1" lang="ja-JP" altLang="en-US" dirty="0"/>
          </a:p>
        </p:txBody>
      </p:sp>
    </p:spTree>
    <p:extLst>
      <p:ext uri="{BB962C8B-B14F-4D97-AF65-F5344CB8AC3E}">
        <p14:creationId xmlns:p14="http://schemas.microsoft.com/office/powerpoint/2010/main" val="339326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TAKE</a:t>
            </a:r>
            <a:r>
              <a:rPr kumimoji="1" lang="ja-JP" altLang="en-US" dirty="0"/>
              <a:t>　</a:t>
            </a:r>
            <a:r>
              <a:rPr kumimoji="1" lang="en-US" altLang="ja-JP" dirty="0"/>
              <a:t>HOME</a:t>
            </a:r>
            <a:r>
              <a:rPr kumimoji="1" lang="ja-JP" altLang="en-US" dirty="0"/>
              <a:t>　</a:t>
            </a:r>
            <a:r>
              <a:rPr kumimoji="1" lang="en-US" altLang="ja-JP" dirty="0"/>
              <a:t>MESSAGE</a:t>
            </a:r>
            <a:endParaRPr kumimoji="1" lang="ja-JP" altLang="en-US" dirty="0"/>
          </a:p>
        </p:txBody>
      </p:sp>
      <p:sp>
        <p:nvSpPr>
          <p:cNvPr id="3" name="コンテンツ プレースホルダー 2"/>
          <p:cNvSpPr>
            <a:spLocks noGrp="1"/>
          </p:cNvSpPr>
          <p:nvPr>
            <p:ph idx="1"/>
          </p:nvPr>
        </p:nvSpPr>
        <p:spPr/>
        <p:txBody>
          <a:bodyPr>
            <a:normAutofit/>
          </a:bodyPr>
          <a:lstStyle/>
          <a:p>
            <a:pPr>
              <a:buFont typeface="Wingdings" panose="05000000000000000000" pitchFamily="2" charset="2"/>
              <a:buChar char="l"/>
            </a:pPr>
            <a:r>
              <a:rPr lang="ja-JP" altLang="en-US" sz="2600" dirty="0"/>
              <a:t>洗浄消毒業務は標準予防策のひとつ。</a:t>
            </a:r>
            <a:endParaRPr lang="en-US" altLang="ja-JP" sz="2600" dirty="0"/>
          </a:p>
          <a:p>
            <a:pPr>
              <a:buFont typeface="Wingdings" panose="05000000000000000000" pitchFamily="2" charset="2"/>
              <a:buChar char="l"/>
            </a:pPr>
            <a:r>
              <a:rPr lang="ja-JP" altLang="en-US" sz="2600" dirty="0"/>
              <a:t>洗浄の</a:t>
            </a:r>
            <a:r>
              <a:rPr lang="en-US" altLang="ja-JP" sz="2600" dirty="0"/>
              <a:t>6</a:t>
            </a:r>
            <a:r>
              <a:rPr lang="ja-JP" altLang="en-US" sz="2600" dirty="0" err="1"/>
              <a:t>つの</a:t>
            </a:r>
            <a:r>
              <a:rPr lang="ja-JP" altLang="en-US" sz="2600" dirty="0"/>
              <a:t>ポイント</a:t>
            </a:r>
            <a:endParaRPr lang="en-US" altLang="ja-JP" sz="2600" dirty="0"/>
          </a:p>
          <a:p>
            <a:pPr marL="0" indent="0">
              <a:buNone/>
            </a:pPr>
            <a:r>
              <a:rPr lang="ja-JP" altLang="en-US" sz="2600" dirty="0"/>
              <a:t>水を使う・物理的力・医療用洗剤・温度・乾燥させない</a:t>
            </a:r>
            <a:endParaRPr lang="en-US" altLang="ja-JP" sz="2600" dirty="0"/>
          </a:p>
          <a:p>
            <a:pPr>
              <a:buFont typeface="Wingdings" panose="05000000000000000000" pitchFamily="2" charset="2"/>
              <a:buChar char="l"/>
            </a:pPr>
            <a:r>
              <a:rPr lang="ja-JP" altLang="en-US" sz="2600" dirty="0"/>
              <a:t>消毒の</a:t>
            </a:r>
            <a:r>
              <a:rPr lang="en-US" altLang="ja-JP" sz="2600" dirty="0"/>
              <a:t>6</a:t>
            </a:r>
            <a:r>
              <a:rPr lang="ja-JP" altLang="en-US" sz="2600" dirty="0" err="1"/>
              <a:t>つの</a:t>
            </a:r>
            <a:r>
              <a:rPr lang="ja-JP" altLang="en-US" sz="2600" dirty="0"/>
              <a:t>ポイント</a:t>
            </a:r>
            <a:endParaRPr lang="en-US" altLang="ja-JP" sz="2600" dirty="0"/>
          </a:p>
          <a:p>
            <a:pPr marL="0" indent="0">
              <a:buNone/>
            </a:pPr>
            <a:r>
              <a:rPr lang="ja-JP" altLang="en-US" sz="2600" dirty="0"/>
              <a:t>洗浄・濃度・時間・浸漬・乾燥させる</a:t>
            </a:r>
            <a:endParaRPr lang="en-US" altLang="ja-JP" sz="2600" dirty="0"/>
          </a:p>
          <a:p>
            <a:pPr>
              <a:buFont typeface="Wingdings" panose="05000000000000000000" pitchFamily="2" charset="2"/>
              <a:buChar char="l"/>
            </a:pPr>
            <a:endParaRPr lang="en-US" altLang="ja-JP" sz="2600" dirty="0"/>
          </a:p>
          <a:p>
            <a:pPr>
              <a:buFont typeface="Wingdings" panose="05000000000000000000" pitchFamily="2" charset="2"/>
              <a:buChar char="l"/>
            </a:pPr>
            <a:endParaRPr lang="en-US" altLang="ja-JP" sz="2600" dirty="0"/>
          </a:p>
          <a:p>
            <a:pPr>
              <a:buFont typeface="Wingdings" panose="05000000000000000000" pitchFamily="2" charset="2"/>
              <a:buChar char="l"/>
            </a:pPr>
            <a:endParaRPr lang="en-US" altLang="ja-JP" sz="2600" dirty="0"/>
          </a:p>
        </p:txBody>
      </p:sp>
      <p:sp>
        <p:nvSpPr>
          <p:cNvPr id="4" name="正方形/長方形 3"/>
          <p:cNvSpPr/>
          <p:nvPr/>
        </p:nvSpPr>
        <p:spPr>
          <a:xfrm rot="1888098">
            <a:off x="6288673" y="1679447"/>
            <a:ext cx="6234399" cy="923330"/>
          </a:xfrm>
          <a:prstGeom prst="rect">
            <a:avLst/>
          </a:prstGeom>
          <a:noFill/>
        </p:spPr>
        <p:txBody>
          <a:bodyPr wrap="none" lIns="91440" tIns="45720" rIns="91440" bIns="45720">
            <a:spAutoFit/>
          </a:bodyPr>
          <a:lstStyle/>
          <a:p>
            <a:pPr algn="ctr"/>
            <a:r>
              <a:rPr lang="ja-JP" alt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個人防護具の着用</a:t>
            </a:r>
            <a:r>
              <a:rPr lang="en-US" altLang="ja-JP"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ja-JP"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正方形/長方形 4"/>
          <p:cNvSpPr/>
          <p:nvPr/>
        </p:nvSpPr>
        <p:spPr>
          <a:xfrm>
            <a:off x="3107352" y="5517352"/>
            <a:ext cx="6298520"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ja-JP" altLang="en-US"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私たちから動こう</a:t>
            </a:r>
            <a:r>
              <a:rPr lang="en-US" altLang="ja-JP"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t>
            </a:r>
            <a:endParaRPr lang="ja-JP" altLang="en-US"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2907864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5113A-09ED-9423-A780-C0A782CFBF0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9A279A62-1AD8-724D-0F12-F1571D530D1B}"/>
              </a:ext>
            </a:extLst>
          </p:cNvPr>
          <p:cNvSpPr>
            <a:spLocks noGrp="1"/>
          </p:cNvSpPr>
          <p:nvPr>
            <p:ph type="title"/>
          </p:nvPr>
        </p:nvSpPr>
        <p:spPr/>
        <p:txBody>
          <a:bodyPr/>
          <a:lstStyle/>
          <a:p>
            <a:r>
              <a:rPr lang="ja-JP" altLang="en-US" dirty="0"/>
              <a:t>参考文献</a:t>
            </a:r>
            <a:endParaRPr kumimoji="1" lang="ja-JP" altLang="en-US" dirty="0"/>
          </a:p>
        </p:txBody>
      </p:sp>
      <p:sp>
        <p:nvSpPr>
          <p:cNvPr id="6" name="テキスト ボックス 5">
            <a:extLst>
              <a:ext uri="{FF2B5EF4-FFF2-40B4-BE49-F238E27FC236}">
                <a16:creationId xmlns:a16="http://schemas.microsoft.com/office/drawing/2014/main" id="{9C7CB746-2376-FEC2-2A10-2D2A38A994D5}"/>
              </a:ext>
            </a:extLst>
          </p:cNvPr>
          <p:cNvSpPr txBox="1"/>
          <p:nvPr/>
        </p:nvSpPr>
        <p:spPr>
          <a:xfrm>
            <a:off x="342899" y="2002588"/>
            <a:ext cx="9571122" cy="2623795"/>
          </a:xfrm>
          <a:prstGeom prst="rect">
            <a:avLst/>
          </a:prstGeom>
          <a:noFill/>
        </p:spPr>
        <p:txBody>
          <a:bodyPr wrap="square">
            <a:spAutoFit/>
          </a:bodyPr>
          <a:lstStyle/>
          <a:p>
            <a:pPr marL="457200" indent="-457200">
              <a:lnSpc>
                <a:spcPct val="150000"/>
              </a:lnSpc>
              <a:buClr>
                <a:schemeClr val="accent2"/>
              </a:buClr>
              <a:buFont typeface="Wingdings" panose="05000000000000000000" pitchFamily="2" charset="2"/>
              <a:buChar char="l"/>
            </a:pPr>
            <a:r>
              <a:rPr lang="ja-JP" altLang="en-US" sz="2800" dirty="0">
                <a:solidFill>
                  <a:schemeClr val="tx1">
                    <a:lumMod val="75000"/>
                    <a:lumOff val="25000"/>
                  </a:schemeClr>
                </a:solidFill>
              </a:rPr>
              <a:t>一般社団法人　日本医療機器学会</a:t>
            </a:r>
            <a:endParaRPr lang="en-US" altLang="ja-JP" sz="2800" dirty="0">
              <a:solidFill>
                <a:schemeClr val="tx1">
                  <a:lumMod val="75000"/>
                  <a:lumOff val="25000"/>
                </a:schemeClr>
              </a:solidFill>
            </a:endParaRPr>
          </a:p>
          <a:p>
            <a:pPr>
              <a:lnSpc>
                <a:spcPct val="150000"/>
              </a:lnSpc>
              <a:buClr>
                <a:schemeClr val="accent2"/>
              </a:buClr>
            </a:pPr>
            <a:r>
              <a:rPr lang="ja-JP" altLang="en-US" sz="2800" dirty="0">
                <a:solidFill>
                  <a:schemeClr val="tx1">
                    <a:lumMod val="75000"/>
                    <a:lumOff val="25000"/>
                  </a:schemeClr>
                </a:solidFill>
              </a:rPr>
              <a:t>　　　滅菌管理部門　スタッフのための教育ツール</a:t>
            </a:r>
            <a:endParaRPr lang="en-US" altLang="ja-JP" sz="2800" dirty="0">
              <a:solidFill>
                <a:schemeClr val="tx1">
                  <a:lumMod val="75000"/>
                  <a:lumOff val="25000"/>
                </a:schemeClr>
              </a:solidFill>
            </a:endParaRPr>
          </a:p>
          <a:p>
            <a:pPr marL="457200" indent="-457200">
              <a:lnSpc>
                <a:spcPct val="150000"/>
              </a:lnSpc>
              <a:buClr>
                <a:schemeClr val="accent2"/>
              </a:buClr>
              <a:buFont typeface="Wingdings" panose="05000000000000000000" pitchFamily="2" charset="2"/>
              <a:buChar char="l"/>
            </a:pPr>
            <a:r>
              <a:rPr lang="ja-JP" altLang="en-US" sz="2800" dirty="0">
                <a:solidFill>
                  <a:schemeClr val="tx1">
                    <a:lumMod val="75000"/>
                    <a:lumOff val="25000"/>
                  </a:schemeClr>
                </a:solidFill>
              </a:rPr>
              <a:t>一般社団法人　日本医療機器学会</a:t>
            </a:r>
            <a:endParaRPr lang="en-US" altLang="ja-JP" sz="2800" dirty="0">
              <a:solidFill>
                <a:schemeClr val="tx1">
                  <a:lumMod val="75000"/>
                  <a:lumOff val="25000"/>
                </a:schemeClr>
              </a:solidFill>
            </a:endParaRPr>
          </a:p>
          <a:p>
            <a:pPr>
              <a:lnSpc>
                <a:spcPct val="150000"/>
              </a:lnSpc>
              <a:buClr>
                <a:schemeClr val="accent2"/>
              </a:buClr>
            </a:pPr>
            <a:r>
              <a:rPr lang="ja-JP" altLang="en-US" sz="2800" dirty="0">
                <a:solidFill>
                  <a:schemeClr val="tx1">
                    <a:lumMod val="75000"/>
                    <a:lumOff val="25000"/>
                  </a:schemeClr>
                </a:solidFill>
              </a:rPr>
              <a:t>　　　医療現場の滅菌　改訂　第</a:t>
            </a:r>
            <a:r>
              <a:rPr lang="en-US" altLang="ja-JP" sz="2800" dirty="0">
                <a:solidFill>
                  <a:schemeClr val="tx1">
                    <a:lumMod val="75000"/>
                    <a:lumOff val="25000"/>
                  </a:schemeClr>
                </a:solidFill>
              </a:rPr>
              <a:t>5</a:t>
            </a:r>
            <a:r>
              <a:rPr lang="ja-JP" altLang="en-US" sz="2800" dirty="0">
                <a:solidFill>
                  <a:schemeClr val="tx1">
                    <a:lumMod val="75000"/>
                    <a:lumOff val="25000"/>
                  </a:schemeClr>
                </a:solidFill>
              </a:rPr>
              <a:t>版</a:t>
            </a:r>
          </a:p>
        </p:txBody>
      </p:sp>
    </p:spTree>
    <p:extLst>
      <p:ext uri="{BB962C8B-B14F-4D97-AF65-F5344CB8AC3E}">
        <p14:creationId xmlns:p14="http://schemas.microsoft.com/office/powerpoint/2010/main" val="2800502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5D30BC-BF8E-9D3F-EE63-3A14CB92E1CD}"/>
              </a:ext>
            </a:extLst>
          </p:cNvPr>
          <p:cNvSpPr>
            <a:spLocks noGrp="1"/>
          </p:cNvSpPr>
          <p:nvPr>
            <p:ph type="title"/>
          </p:nvPr>
        </p:nvSpPr>
        <p:spPr/>
        <p:txBody>
          <a:bodyPr/>
          <a:lstStyle/>
          <a:p>
            <a:r>
              <a:rPr kumimoji="1" lang="ja-JP" altLang="en-US" dirty="0"/>
              <a:t>目的</a:t>
            </a:r>
          </a:p>
        </p:txBody>
      </p:sp>
      <p:sp>
        <p:nvSpPr>
          <p:cNvPr id="3" name="コンテンツ プレースホルダー 2">
            <a:extLst>
              <a:ext uri="{FF2B5EF4-FFF2-40B4-BE49-F238E27FC236}">
                <a16:creationId xmlns:a16="http://schemas.microsoft.com/office/drawing/2014/main" id="{9ED4F174-BDCD-C5BA-CD04-20E3BE6D5771}"/>
              </a:ext>
            </a:extLst>
          </p:cNvPr>
          <p:cNvSpPr>
            <a:spLocks noGrp="1"/>
          </p:cNvSpPr>
          <p:nvPr>
            <p:ph idx="1"/>
          </p:nvPr>
        </p:nvSpPr>
        <p:spPr>
          <a:xfrm>
            <a:off x="677334" y="2160589"/>
            <a:ext cx="9838266" cy="3880773"/>
          </a:xfrm>
        </p:spPr>
        <p:txBody>
          <a:bodyPr>
            <a:normAutofit/>
          </a:bodyPr>
          <a:lstStyle/>
          <a:p>
            <a:pPr>
              <a:buFont typeface="Wingdings" panose="05000000000000000000" pitchFamily="2" charset="2"/>
              <a:buChar char="l"/>
            </a:pPr>
            <a:r>
              <a:rPr kumimoji="1" lang="ja-JP" altLang="en-US" sz="2800" dirty="0"/>
              <a:t>洗浄消毒業務に</a:t>
            </a:r>
            <a:r>
              <a:rPr lang="ja-JP" altLang="en-US" sz="2800" dirty="0"/>
              <a:t>関わる感染対策が理解できる。</a:t>
            </a:r>
            <a:endParaRPr lang="en-US" altLang="ja-JP" sz="2800" dirty="0"/>
          </a:p>
          <a:p>
            <a:pPr>
              <a:buFont typeface="Wingdings" panose="05000000000000000000" pitchFamily="2" charset="2"/>
              <a:buChar char="l"/>
            </a:pPr>
            <a:r>
              <a:rPr kumimoji="1" lang="ja-JP" altLang="en-US" sz="2800" dirty="0"/>
              <a:t>洗浄消毒業務に携わる際に自分の身を守ることができる。</a:t>
            </a:r>
            <a:endParaRPr kumimoji="1" lang="en-US" altLang="ja-JP" sz="2800" dirty="0"/>
          </a:p>
          <a:p>
            <a:pPr>
              <a:buFont typeface="Wingdings" panose="05000000000000000000" pitchFamily="2" charset="2"/>
              <a:buChar char="l"/>
            </a:pPr>
            <a:r>
              <a:rPr lang="ja-JP" altLang="en-US" sz="2800" dirty="0"/>
              <a:t>正しい洗浄消毒方法が理解できる。</a:t>
            </a:r>
            <a:endParaRPr kumimoji="1" lang="ja-JP" altLang="en-US" sz="2800" dirty="0"/>
          </a:p>
        </p:txBody>
      </p:sp>
    </p:spTree>
    <p:extLst>
      <p:ext uri="{BB962C8B-B14F-4D97-AF65-F5344CB8AC3E}">
        <p14:creationId xmlns:p14="http://schemas.microsoft.com/office/powerpoint/2010/main" val="119354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A67508-3DED-071E-6D28-5841EA3779C1}"/>
              </a:ext>
            </a:extLst>
          </p:cNvPr>
          <p:cNvSpPr>
            <a:spLocks noGrp="1"/>
          </p:cNvSpPr>
          <p:nvPr>
            <p:ph type="title"/>
          </p:nvPr>
        </p:nvSpPr>
        <p:spPr/>
        <p:txBody>
          <a:bodyPr/>
          <a:lstStyle/>
          <a:p>
            <a:r>
              <a:rPr kumimoji="1" lang="ja-JP" altLang="en-US" dirty="0"/>
              <a:t>本日の内容</a:t>
            </a:r>
          </a:p>
        </p:txBody>
      </p:sp>
      <p:sp>
        <p:nvSpPr>
          <p:cNvPr id="4" name="テキスト ボックス 3">
            <a:extLst>
              <a:ext uri="{FF2B5EF4-FFF2-40B4-BE49-F238E27FC236}">
                <a16:creationId xmlns:a16="http://schemas.microsoft.com/office/drawing/2014/main" id="{08B11A03-9E6C-0118-D748-112005518E3A}"/>
              </a:ext>
            </a:extLst>
          </p:cNvPr>
          <p:cNvSpPr txBox="1"/>
          <p:nvPr/>
        </p:nvSpPr>
        <p:spPr>
          <a:xfrm>
            <a:off x="351884" y="1993460"/>
            <a:ext cx="9346644" cy="2985433"/>
          </a:xfrm>
          <a:prstGeom prst="rect">
            <a:avLst/>
          </a:prstGeom>
          <a:noFill/>
        </p:spPr>
        <p:txBody>
          <a:bodyPr wrap="square">
            <a:spAutoFit/>
          </a:bodyPr>
          <a:lstStyle/>
          <a:p>
            <a:pPr marL="457200" indent="-457200">
              <a:lnSpc>
                <a:spcPct val="150000"/>
              </a:lnSpc>
              <a:buClr>
                <a:schemeClr val="accent2"/>
              </a:buClr>
              <a:buFont typeface="Wingdings" panose="05000000000000000000" pitchFamily="2" charset="2"/>
              <a:buChar char="l"/>
            </a:pPr>
            <a:r>
              <a:rPr lang="ja-JP" altLang="en-US" sz="3200" dirty="0">
                <a:solidFill>
                  <a:schemeClr val="tx1">
                    <a:lumMod val="75000"/>
                    <a:lumOff val="25000"/>
                  </a:schemeClr>
                </a:solidFill>
              </a:rPr>
              <a:t>標準予防策について</a:t>
            </a:r>
            <a:endParaRPr lang="en-US" altLang="ja-JP" sz="3200" dirty="0">
              <a:solidFill>
                <a:schemeClr val="tx1">
                  <a:lumMod val="75000"/>
                  <a:lumOff val="25000"/>
                </a:schemeClr>
              </a:solidFill>
            </a:endParaRPr>
          </a:p>
          <a:p>
            <a:pPr marL="457200" indent="-457200">
              <a:lnSpc>
                <a:spcPct val="150000"/>
              </a:lnSpc>
              <a:buClr>
                <a:schemeClr val="accent2"/>
              </a:buClr>
              <a:buFont typeface="Wingdings" panose="05000000000000000000" pitchFamily="2" charset="2"/>
              <a:buChar char="l"/>
            </a:pPr>
            <a:r>
              <a:rPr kumimoji="1" lang="ja-JP" altLang="en-US" sz="3200" dirty="0">
                <a:solidFill>
                  <a:schemeClr val="tx1">
                    <a:lumMod val="75000"/>
                    <a:lumOff val="25000"/>
                  </a:schemeClr>
                </a:solidFill>
              </a:rPr>
              <a:t>洗浄について</a:t>
            </a:r>
            <a:endParaRPr kumimoji="1" lang="en-US" altLang="ja-JP" sz="3200" dirty="0">
              <a:solidFill>
                <a:schemeClr val="tx1">
                  <a:lumMod val="75000"/>
                  <a:lumOff val="25000"/>
                </a:schemeClr>
              </a:solidFill>
            </a:endParaRPr>
          </a:p>
          <a:p>
            <a:pPr marL="457200" indent="-457200">
              <a:lnSpc>
                <a:spcPct val="150000"/>
              </a:lnSpc>
              <a:buClr>
                <a:schemeClr val="accent2"/>
              </a:buClr>
              <a:buFont typeface="Wingdings" panose="05000000000000000000" pitchFamily="2" charset="2"/>
              <a:buChar char="l"/>
            </a:pPr>
            <a:r>
              <a:rPr lang="ja-JP" altLang="en-US" sz="3200" dirty="0">
                <a:solidFill>
                  <a:schemeClr val="tx1">
                    <a:lumMod val="75000"/>
                    <a:lumOff val="25000"/>
                  </a:schemeClr>
                </a:solidFill>
              </a:rPr>
              <a:t>消毒について</a:t>
            </a:r>
            <a:endParaRPr lang="en-US" altLang="ja-JP" sz="3200" dirty="0">
              <a:solidFill>
                <a:schemeClr val="tx1">
                  <a:lumMod val="75000"/>
                  <a:lumOff val="25000"/>
                </a:schemeClr>
              </a:solidFill>
            </a:endParaRPr>
          </a:p>
          <a:p>
            <a:pPr marL="457200" indent="-457200">
              <a:lnSpc>
                <a:spcPct val="150000"/>
              </a:lnSpc>
              <a:buClr>
                <a:schemeClr val="accent2"/>
              </a:buClr>
              <a:buFont typeface="Wingdings" panose="05000000000000000000" pitchFamily="2" charset="2"/>
              <a:buChar char="l"/>
            </a:pPr>
            <a:r>
              <a:rPr kumimoji="1" lang="ja-JP" altLang="en-US" sz="3200" dirty="0">
                <a:solidFill>
                  <a:schemeClr val="tx1">
                    <a:lumMod val="75000"/>
                    <a:lumOff val="25000"/>
                  </a:schemeClr>
                </a:solidFill>
              </a:rPr>
              <a:t>滅菌技師（士）の取り組みについて</a:t>
            </a:r>
            <a:endParaRPr lang="en-US" altLang="ja-JP" sz="3200" dirty="0">
              <a:solidFill>
                <a:schemeClr val="tx1">
                  <a:lumMod val="75000"/>
                  <a:lumOff val="25000"/>
                </a:schemeClr>
              </a:solidFill>
              <a:latin typeface="+mn-ea"/>
            </a:endParaRPr>
          </a:p>
        </p:txBody>
      </p:sp>
    </p:spTree>
    <p:extLst>
      <p:ext uri="{BB962C8B-B14F-4D97-AF65-F5344CB8AC3E}">
        <p14:creationId xmlns:p14="http://schemas.microsoft.com/office/powerpoint/2010/main" val="1803946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D41D45-9735-0D68-7202-1947A3B63624}"/>
              </a:ext>
            </a:extLst>
          </p:cNvPr>
          <p:cNvSpPr>
            <a:spLocks noGrp="1"/>
          </p:cNvSpPr>
          <p:nvPr>
            <p:ph type="title"/>
          </p:nvPr>
        </p:nvSpPr>
        <p:spPr/>
        <p:txBody>
          <a:bodyPr/>
          <a:lstStyle/>
          <a:p>
            <a:r>
              <a:rPr kumimoji="1" lang="ja-JP" altLang="en-US" dirty="0"/>
              <a:t>標準予防策</a:t>
            </a:r>
          </a:p>
        </p:txBody>
      </p:sp>
      <p:sp>
        <p:nvSpPr>
          <p:cNvPr id="3" name="コンテンツ プレースホルダー 2">
            <a:extLst>
              <a:ext uri="{FF2B5EF4-FFF2-40B4-BE49-F238E27FC236}">
                <a16:creationId xmlns:a16="http://schemas.microsoft.com/office/drawing/2014/main" id="{7A6B6540-C430-A467-B4D6-EB9A5B9AB6B1}"/>
              </a:ext>
            </a:extLst>
          </p:cNvPr>
          <p:cNvSpPr>
            <a:spLocks noGrp="1"/>
          </p:cNvSpPr>
          <p:nvPr>
            <p:ph idx="1"/>
          </p:nvPr>
        </p:nvSpPr>
        <p:spPr>
          <a:xfrm>
            <a:off x="677334" y="2160589"/>
            <a:ext cx="8596668" cy="3880773"/>
          </a:xfrm>
        </p:spPr>
        <p:txBody>
          <a:bodyPr>
            <a:normAutofit/>
          </a:bodyPr>
          <a:lstStyle/>
          <a:p>
            <a:pPr>
              <a:buFont typeface="Wingdings" panose="05000000000000000000" pitchFamily="2" charset="2"/>
              <a:buChar char="l"/>
            </a:pPr>
            <a:r>
              <a:rPr kumimoji="1" lang="ja-JP" altLang="en-US" sz="2800" dirty="0"/>
              <a:t>感染症の有無にかかわらず、すべての人の汗を除く湿性生体物質</a:t>
            </a:r>
            <a:r>
              <a:rPr kumimoji="1" lang="en-US" altLang="ja-JP" sz="2800" dirty="0"/>
              <a:t>(</a:t>
            </a:r>
            <a:r>
              <a:rPr kumimoji="1" lang="ja-JP" altLang="en-US" sz="2800" dirty="0"/>
              <a:t>血液・体液・分泌液・排泄物</a:t>
            </a:r>
            <a:r>
              <a:rPr kumimoji="1" lang="en-US" altLang="ja-JP" sz="2800" dirty="0"/>
              <a:t>)7</a:t>
            </a:r>
            <a:r>
              <a:rPr kumimoji="1" lang="ja-JP" altLang="en-US" sz="2800" dirty="0"/>
              <a:t>や粘膜、損傷皮膚は感染源となり感染する危険性があるものとして取り扱うこと。</a:t>
            </a:r>
          </a:p>
        </p:txBody>
      </p:sp>
    </p:spTree>
    <p:extLst>
      <p:ext uri="{BB962C8B-B14F-4D97-AF65-F5344CB8AC3E}">
        <p14:creationId xmlns:p14="http://schemas.microsoft.com/office/powerpoint/2010/main" val="2103738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515513-4463-450B-9372-D035BF66819D}"/>
              </a:ext>
            </a:extLst>
          </p:cNvPr>
          <p:cNvSpPr>
            <a:spLocks noGrp="1"/>
          </p:cNvSpPr>
          <p:nvPr>
            <p:ph type="title"/>
          </p:nvPr>
        </p:nvSpPr>
        <p:spPr/>
        <p:txBody>
          <a:bodyPr/>
          <a:lstStyle/>
          <a:p>
            <a:r>
              <a:rPr kumimoji="1" lang="ja-JP" altLang="en-US" dirty="0"/>
              <a:t>標準予防策</a:t>
            </a:r>
            <a:br>
              <a:rPr kumimoji="1" lang="en-US" altLang="ja-JP" dirty="0"/>
            </a:br>
            <a:r>
              <a:rPr kumimoji="1" lang="ja-JP" altLang="en-US" dirty="0"/>
              <a:t>スタンダードプリコーション　とは</a:t>
            </a:r>
          </a:p>
        </p:txBody>
      </p:sp>
      <p:sp>
        <p:nvSpPr>
          <p:cNvPr id="4" name="正方形/長方形 3">
            <a:extLst>
              <a:ext uri="{FF2B5EF4-FFF2-40B4-BE49-F238E27FC236}">
                <a16:creationId xmlns:a16="http://schemas.microsoft.com/office/drawing/2014/main" id="{12B799E8-6F17-4311-B2FB-F24DC30D1CB8}"/>
              </a:ext>
            </a:extLst>
          </p:cNvPr>
          <p:cNvSpPr/>
          <p:nvPr/>
        </p:nvSpPr>
        <p:spPr>
          <a:xfrm>
            <a:off x="927499" y="2435934"/>
            <a:ext cx="1851789" cy="49244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ja-JP" altLang="en-US" sz="2600" dirty="0">
                <a:ln w="0"/>
                <a:solidFill>
                  <a:schemeClr val="accent1"/>
                </a:solidFill>
                <a:effectLst>
                  <a:outerShdw blurRad="38100" dist="25400" dir="5400000" algn="ctr" rotWithShape="0">
                    <a:srgbClr val="6E747A">
                      <a:alpha val="43000"/>
                    </a:srgbClr>
                  </a:outerShdw>
                </a:effectLst>
              </a:rPr>
              <a:t>①</a:t>
            </a:r>
            <a:r>
              <a:rPr lang="ja-JP" altLang="en-US" sz="2600" b="0" cap="none" spc="0" dirty="0">
                <a:ln w="0"/>
                <a:solidFill>
                  <a:schemeClr val="accent1"/>
                </a:solidFill>
                <a:effectLst>
                  <a:outerShdw blurRad="38100" dist="25400" dir="5400000" algn="ctr" rotWithShape="0">
                    <a:srgbClr val="6E747A">
                      <a:alpha val="43000"/>
                    </a:srgbClr>
                  </a:outerShdw>
                </a:effectLst>
              </a:rPr>
              <a:t>手指衛生</a:t>
            </a:r>
          </a:p>
        </p:txBody>
      </p:sp>
      <p:sp>
        <p:nvSpPr>
          <p:cNvPr id="11" name="正方形/長方形 10">
            <a:extLst>
              <a:ext uri="{FF2B5EF4-FFF2-40B4-BE49-F238E27FC236}">
                <a16:creationId xmlns:a16="http://schemas.microsoft.com/office/drawing/2014/main" id="{B28E233B-E16F-44E4-AC12-6A6A1DFE362B}"/>
              </a:ext>
            </a:extLst>
          </p:cNvPr>
          <p:cNvSpPr/>
          <p:nvPr/>
        </p:nvSpPr>
        <p:spPr>
          <a:xfrm>
            <a:off x="6914062" y="2239143"/>
            <a:ext cx="2359940" cy="892552"/>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ja-JP" altLang="en-US" sz="2600" dirty="0">
                <a:ln w="0"/>
                <a:solidFill>
                  <a:schemeClr val="accent1"/>
                </a:solidFill>
                <a:effectLst>
                  <a:outerShdw blurRad="38100" dist="25400" dir="5400000" algn="ctr" rotWithShape="0">
                    <a:srgbClr val="6E747A">
                      <a:alpha val="43000"/>
                    </a:srgbClr>
                  </a:outerShdw>
                </a:effectLst>
              </a:rPr>
              <a:t>③呼吸器衛生</a:t>
            </a:r>
            <a:r>
              <a:rPr lang="en-US" altLang="ja-JP" sz="2600" dirty="0">
                <a:ln w="0"/>
                <a:solidFill>
                  <a:schemeClr val="accent1"/>
                </a:solidFill>
                <a:effectLst>
                  <a:outerShdw blurRad="38100" dist="25400" dir="5400000" algn="ctr" rotWithShape="0">
                    <a:srgbClr val="6E747A">
                      <a:alpha val="43000"/>
                    </a:srgbClr>
                  </a:outerShdw>
                </a:effectLst>
              </a:rPr>
              <a:t>/</a:t>
            </a:r>
          </a:p>
          <a:p>
            <a:pPr algn="ctr"/>
            <a:r>
              <a:rPr lang="ja-JP" altLang="en-US" sz="2600" b="0" cap="none" spc="0" dirty="0">
                <a:ln w="0"/>
                <a:solidFill>
                  <a:schemeClr val="accent1"/>
                </a:solidFill>
                <a:effectLst>
                  <a:outerShdw blurRad="38100" dist="25400" dir="5400000" algn="ctr" rotWithShape="0">
                    <a:srgbClr val="6E747A">
                      <a:alpha val="43000"/>
                    </a:srgbClr>
                  </a:outerShdw>
                </a:effectLst>
              </a:rPr>
              <a:t>咳エチケット</a:t>
            </a:r>
          </a:p>
        </p:txBody>
      </p:sp>
      <p:sp>
        <p:nvSpPr>
          <p:cNvPr id="12" name="正方形/長方形 11">
            <a:extLst>
              <a:ext uri="{FF2B5EF4-FFF2-40B4-BE49-F238E27FC236}">
                <a16:creationId xmlns:a16="http://schemas.microsoft.com/office/drawing/2014/main" id="{71D2846E-AE93-44F9-B265-8F30634FB480}"/>
              </a:ext>
            </a:extLst>
          </p:cNvPr>
          <p:cNvSpPr/>
          <p:nvPr/>
        </p:nvSpPr>
        <p:spPr>
          <a:xfrm>
            <a:off x="3512857" y="2435935"/>
            <a:ext cx="2978701" cy="49244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ja-JP" altLang="en-US" sz="2600" dirty="0">
                <a:ln w="0"/>
                <a:solidFill>
                  <a:schemeClr val="accent1"/>
                </a:solidFill>
                <a:effectLst>
                  <a:outerShdw blurRad="38100" dist="25400" dir="5400000" algn="ctr" rotWithShape="0">
                    <a:srgbClr val="6E747A">
                      <a:alpha val="43000"/>
                    </a:srgbClr>
                  </a:outerShdw>
                </a:effectLst>
              </a:rPr>
              <a:t>②個人防護具</a:t>
            </a:r>
            <a:r>
              <a:rPr lang="en-US" altLang="ja-JP" sz="2600" dirty="0">
                <a:ln w="0"/>
                <a:solidFill>
                  <a:schemeClr val="accent1"/>
                </a:solidFill>
                <a:effectLst>
                  <a:outerShdw blurRad="38100" dist="25400" dir="5400000" algn="ctr" rotWithShape="0">
                    <a:srgbClr val="6E747A">
                      <a:alpha val="43000"/>
                    </a:srgbClr>
                  </a:outerShdw>
                </a:effectLst>
              </a:rPr>
              <a:t>(PPE)</a:t>
            </a:r>
            <a:endParaRPr lang="ja-JP" altLang="en-US" sz="2600" b="0" cap="none" spc="0" dirty="0">
              <a:ln w="0"/>
              <a:solidFill>
                <a:schemeClr val="accent1"/>
              </a:solidFill>
              <a:effectLst>
                <a:outerShdw blurRad="38100" dist="25400" dir="5400000" algn="ctr" rotWithShape="0">
                  <a:srgbClr val="6E747A">
                    <a:alpha val="43000"/>
                  </a:srgbClr>
                </a:outerShdw>
              </a:effectLst>
            </a:endParaRPr>
          </a:p>
        </p:txBody>
      </p:sp>
      <p:sp>
        <p:nvSpPr>
          <p:cNvPr id="13" name="正方形/長方形 12">
            <a:extLst>
              <a:ext uri="{FF2B5EF4-FFF2-40B4-BE49-F238E27FC236}">
                <a16:creationId xmlns:a16="http://schemas.microsoft.com/office/drawing/2014/main" id="{93DA8E74-1812-4E8F-AA25-FFA72608918B}"/>
              </a:ext>
            </a:extLst>
          </p:cNvPr>
          <p:cNvSpPr/>
          <p:nvPr/>
        </p:nvSpPr>
        <p:spPr>
          <a:xfrm>
            <a:off x="7005335" y="4829432"/>
            <a:ext cx="2518638" cy="892552"/>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ja-JP" altLang="en-US" sz="2600" b="0" cap="none" spc="0" dirty="0">
                <a:ln w="0"/>
                <a:solidFill>
                  <a:schemeClr val="accent1"/>
                </a:solidFill>
                <a:effectLst>
                  <a:outerShdw blurRad="38100" dist="25400" dir="5400000" algn="ctr" rotWithShape="0">
                    <a:srgbClr val="6E747A">
                      <a:alpha val="43000"/>
                    </a:srgbClr>
                  </a:outerShdw>
                </a:effectLst>
              </a:rPr>
              <a:t>⑨腰椎穿刺時の</a:t>
            </a:r>
            <a:endParaRPr lang="en-US" altLang="ja-JP" sz="2600" b="0" cap="none" spc="0" dirty="0">
              <a:ln w="0"/>
              <a:solidFill>
                <a:schemeClr val="accent1"/>
              </a:solidFill>
              <a:effectLst>
                <a:outerShdw blurRad="38100" dist="25400" dir="5400000" algn="ctr" rotWithShape="0">
                  <a:srgbClr val="6E747A">
                    <a:alpha val="43000"/>
                  </a:srgbClr>
                </a:outerShdw>
              </a:effectLst>
            </a:endParaRPr>
          </a:p>
          <a:p>
            <a:pPr algn="ctr"/>
            <a:r>
              <a:rPr lang="ja-JP" altLang="en-US" sz="2600" b="0" cap="none" spc="0" dirty="0">
                <a:ln w="0"/>
                <a:solidFill>
                  <a:schemeClr val="accent1"/>
                </a:solidFill>
                <a:effectLst>
                  <a:outerShdw blurRad="38100" dist="25400" dir="5400000" algn="ctr" rotWithShape="0">
                    <a:srgbClr val="6E747A">
                      <a:alpha val="43000"/>
                    </a:srgbClr>
                  </a:outerShdw>
                </a:effectLst>
              </a:rPr>
              <a:t>感染予防策</a:t>
            </a:r>
          </a:p>
        </p:txBody>
      </p:sp>
      <p:sp>
        <p:nvSpPr>
          <p:cNvPr id="14" name="正方形/長方形 13">
            <a:extLst>
              <a:ext uri="{FF2B5EF4-FFF2-40B4-BE49-F238E27FC236}">
                <a16:creationId xmlns:a16="http://schemas.microsoft.com/office/drawing/2014/main" id="{0FB71BA0-6547-48EA-8AC5-F476E78B5532}"/>
              </a:ext>
            </a:extLst>
          </p:cNvPr>
          <p:cNvSpPr/>
          <p:nvPr/>
        </p:nvSpPr>
        <p:spPr>
          <a:xfrm>
            <a:off x="3549636" y="5029487"/>
            <a:ext cx="2852063" cy="49244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ja-JP" altLang="en-US" sz="2600" b="0" cap="none" spc="0" dirty="0">
                <a:ln w="0"/>
                <a:solidFill>
                  <a:schemeClr val="accent1"/>
                </a:solidFill>
                <a:effectLst>
                  <a:outerShdw blurRad="38100" dist="25400" dir="5400000" algn="ctr" rotWithShape="0">
                    <a:srgbClr val="6E747A">
                      <a:alpha val="43000"/>
                    </a:srgbClr>
                  </a:outerShdw>
                </a:effectLst>
              </a:rPr>
              <a:t>⑧安全な注射手技</a:t>
            </a:r>
          </a:p>
        </p:txBody>
      </p:sp>
      <p:sp>
        <p:nvSpPr>
          <p:cNvPr id="15" name="正方形/長方形 14">
            <a:extLst>
              <a:ext uri="{FF2B5EF4-FFF2-40B4-BE49-F238E27FC236}">
                <a16:creationId xmlns:a16="http://schemas.microsoft.com/office/drawing/2014/main" id="{FED00DFC-4978-4737-A1B1-70082D63AFD4}"/>
              </a:ext>
            </a:extLst>
          </p:cNvPr>
          <p:cNvSpPr/>
          <p:nvPr/>
        </p:nvSpPr>
        <p:spPr>
          <a:xfrm>
            <a:off x="783247" y="4900597"/>
            <a:ext cx="2185214" cy="892552"/>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ja-JP" altLang="en-US" sz="2600" b="0" cap="none" spc="0" dirty="0">
                <a:ln w="0"/>
                <a:solidFill>
                  <a:schemeClr val="accent1"/>
                </a:solidFill>
                <a:effectLst>
                  <a:outerShdw blurRad="38100" dist="25400" dir="5400000" algn="ctr" rotWithShape="0">
                    <a:srgbClr val="6E747A">
                      <a:alpha val="43000"/>
                    </a:srgbClr>
                  </a:outerShdw>
                </a:effectLst>
              </a:rPr>
              <a:t>⑦リネン類の</a:t>
            </a:r>
            <a:endParaRPr lang="en-US" altLang="ja-JP" sz="2600" b="0" cap="none" spc="0" dirty="0">
              <a:ln w="0"/>
              <a:solidFill>
                <a:schemeClr val="accent1"/>
              </a:solidFill>
              <a:effectLst>
                <a:outerShdw blurRad="38100" dist="25400" dir="5400000" algn="ctr" rotWithShape="0">
                  <a:srgbClr val="6E747A">
                    <a:alpha val="43000"/>
                  </a:srgbClr>
                </a:outerShdw>
              </a:effectLst>
            </a:endParaRPr>
          </a:p>
          <a:p>
            <a:pPr algn="ctr"/>
            <a:r>
              <a:rPr lang="ja-JP" altLang="en-US" sz="2600" dirty="0">
                <a:ln w="0"/>
                <a:solidFill>
                  <a:schemeClr val="accent1"/>
                </a:solidFill>
                <a:effectLst>
                  <a:outerShdw blurRad="38100" dist="25400" dir="5400000" algn="ctr" rotWithShape="0">
                    <a:srgbClr val="6E747A">
                      <a:alpha val="43000"/>
                    </a:srgbClr>
                  </a:outerShdw>
                </a:effectLst>
              </a:rPr>
              <a:t>取り扱い</a:t>
            </a:r>
            <a:endParaRPr lang="ja-JP" altLang="en-US" sz="2600" b="0" cap="none" spc="0" dirty="0">
              <a:ln w="0"/>
              <a:solidFill>
                <a:schemeClr val="accent1"/>
              </a:solidFill>
              <a:effectLst>
                <a:outerShdw blurRad="38100" dist="25400" dir="5400000" algn="ctr" rotWithShape="0">
                  <a:srgbClr val="6E747A">
                    <a:alpha val="43000"/>
                  </a:srgbClr>
                </a:outerShdw>
              </a:effectLst>
            </a:endParaRPr>
          </a:p>
        </p:txBody>
      </p:sp>
      <p:sp>
        <p:nvSpPr>
          <p:cNvPr id="16" name="正方形/長方形 15">
            <a:extLst>
              <a:ext uri="{FF2B5EF4-FFF2-40B4-BE49-F238E27FC236}">
                <a16:creationId xmlns:a16="http://schemas.microsoft.com/office/drawing/2014/main" id="{75FDFBFF-514F-4810-B408-9D582A127D90}"/>
              </a:ext>
            </a:extLst>
          </p:cNvPr>
          <p:cNvSpPr/>
          <p:nvPr/>
        </p:nvSpPr>
        <p:spPr>
          <a:xfrm>
            <a:off x="6501288" y="3726306"/>
            <a:ext cx="3185487" cy="49244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ja-JP" altLang="en-US" sz="2600" b="0" cap="none" spc="0" dirty="0">
                <a:ln w="0"/>
                <a:solidFill>
                  <a:schemeClr val="accent1"/>
                </a:solidFill>
                <a:effectLst>
                  <a:outerShdw blurRad="38100" dist="25400" dir="5400000" algn="ctr" rotWithShape="0">
                    <a:srgbClr val="6E747A">
                      <a:alpha val="43000"/>
                    </a:srgbClr>
                  </a:outerShdw>
                </a:effectLst>
              </a:rPr>
              <a:t>⑥環境の維持・管理</a:t>
            </a:r>
          </a:p>
        </p:txBody>
      </p:sp>
      <p:sp>
        <p:nvSpPr>
          <p:cNvPr id="17" name="正方形/長方形 16">
            <a:extLst>
              <a:ext uri="{FF2B5EF4-FFF2-40B4-BE49-F238E27FC236}">
                <a16:creationId xmlns:a16="http://schemas.microsoft.com/office/drawing/2014/main" id="{F11D0ED6-46A6-4D5A-8A13-A01647B5CA34}"/>
              </a:ext>
            </a:extLst>
          </p:cNvPr>
          <p:cNvSpPr/>
          <p:nvPr/>
        </p:nvSpPr>
        <p:spPr>
          <a:xfrm>
            <a:off x="3748412" y="3514258"/>
            <a:ext cx="2185214" cy="892552"/>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ja-JP" altLang="en-US" sz="2600" b="0" cap="none" spc="0" dirty="0">
                <a:ln w="0"/>
                <a:solidFill>
                  <a:schemeClr val="accent1"/>
                </a:solidFill>
                <a:effectLst>
                  <a:outerShdw blurRad="38100" dist="25400" dir="5400000" algn="ctr" rotWithShape="0">
                    <a:srgbClr val="6E747A">
                      <a:alpha val="43000"/>
                    </a:srgbClr>
                  </a:outerShdw>
                </a:effectLst>
              </a:rPr>
              <a:t>⑤患者ケアに</a:t>
            </a:r>
            <a:endParaRPr lang="en-US" altLang="ja-JP" sz="2600" b="0" cap="none" spc="0" dirty="0">
              <a:ln w="0"/>
              <a:solidFill>
                <a:schemeClr val="accent1"/>
              </a:solidFill>
              <a:effectLst>
                <a:outerShdw blurRad="38100" dist="25400" dir="5400000" algn="ctr" rotWithShape="0">
                  <a:srgbClr val="6E747A">
                    <a:alpha val="43000"/>
                  </a:srgbClr>
                </a:outerShdw>
              </a:effectLst>
            </a:endParaRPr>
          </a:p>
          <a:p>
            <a:pPr algn="ctr"/>
            <a:r>
              <a:rPr lang="ja-JP" altLang="en-US" sz="2600" b="0" cap="none" spc="0" dirty="0">
                <a:ln w="0"/>
                <a:solidFill>
                  <a:schemeClr val="accent1"/>
                </a:solidFill>
                <a:effectLst>
                  <a:outerShdw blurRad="38100" dist="25400" dir="5400000" algn="ctr" rotWithShape="0">
                    <a:srgbClr val="6E747A">
                      <a:alpha val="43000"/>
                    </a:srgbClr>
                  </a:outerShdw>
                </a:effectLst>
              </a:rPr>
              <a:t>使用した器具</a:t>
            </a:r>
          </a:p>
        </p:txBody>
      </p:sp>
      <p:sp>
        <p:nvSpPr>
          <p:cNvPr id="18" name="正方形/長方形 17">
            <a:extLst>
              <a:ext uri="{FF2B5EF4-FFF2-40B4-BE49-F238E27FC236}">
                <a16:creationId xmlns:a16="http://schemas.microsoft.com/office/drawing/2014/main" id="{94B19948-2D9B-4A81-95A4-E3B55E72746A}"/>
              </a:ext>
            </a:extLst>
          </p:cNvPr>
          <p:cNvSpPr/>
          <p:nvPr/>
        </p:nvSpPr>
        <p:spPr>
          <a:xfrm>
            <a:off x="844964" y="3683402"/>
            <a:ext cx="2185214" cy="49244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ja-JP" altLang="en-US" sz="2600" b="0" cap="none" spc="0" dirty="0">
                <a:ln w="0"/>
                <a:solidFill>
                  <a:schemeClr val="accent1"/>
                </a:solidFill>
                <a:effectLst>
                  <a:outerShdw blurRad="38100" dist="25400" dir="5400000" algn="ctr" rotWithShape="0">
                    <a:srgbClr val="6E747A">
                      <a:alpha val="43000"/>
                    </a:srgbClr>
                  </a:outerShdw>
                </a:effectLst>
              </a:rPr>
              <a:t>④患者の配置</a:t>
            </a:r>
          </a:p>
        </p:txBody>
      </p:sp>
      <p:sp>
        <p:nvSpPr>
          <p:cNvPr id="19" name="正方形/長方形 18">
            <a:extLst>
              <a:ext uri="{FF2B5EF4-FFF2-40B4-BE49-F238E27FC236}">
                <a16:creationId xmlns:a16="http://schemas.microsoft.com/office/drawing/2014/main" id="{72C55D2F-F2C2-4CA1-84B2-A0956C9B98BD}"/>
              </a:ext>
            </a:extLst>
          </p:cNvPr>
          <p:cNvSpPr/>
          <p:nvPr/>
        </p:nvSpPr>
        <p:spPr>
          <a:xfrm>
            <a:off x="859983" y="6169604"/>
            <a:ext cx="8520282" cy="49244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ja-JP" altLang="en-US" sz="2600" b="0" cap="none" spc="0" dirty="0">
                <a:ln w="0"/>
                <a:solidFill>
                  <a:schemeClr val="accent1"/>
                </a:solidFill>
                <a:effectLst>
                  <a:outerShdw blurRad="38100" dist="25400" dir="5400000" algn="ctr" rotWithShape="0">
                    <a:srgbClr val="6E747A">
                      <a:alpha val="43000"/>
                    </a:srgbClr>
                  </a:outerShdw>
                </a:effectLst>
              </a:rPr>
              <a:t>⑩血液感染性病原体への暴露から医療従事者を保護する</a:t>
            </a:r>
          </a:p>
        </p:txBody>
      </p:sp>
    </p:spTree>
    <p:extLst>
      <p:ext uri="{BB962C8B-B14F-4D97-AF65-F5344CB8AC3E}">
        <p14:creationId xmlns:p14="http://schemas.microsoft.com/office/powerpoint/2010/main" val="398312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grpId="1"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2000"/>
                                        <p:tgtEl>
                                          <p:spTgt spid="17"/>
                                        </p:tgtEl>
                                      </p:cBhvr>
                                    </p:animEffect>
                                    <p:anim calcmode="lin" valueType="num">
                                      <p:cBhvr>
                                        <p:cTn id="48" dur="2000" fill="hold"/>
                                        <p:tgtEl>
                                          <p:spTgt spid="17"/>
                                        </p:tgtEl>
                                        <p:attrNameLst>
                                          <p:attrName>ppt_w</p:attrName>
                                        </p:attrNameLst>
                                      </p:cBhvr>
                                      <p:tavLst>
                                        <p:tav tm="0" fmla="#ppt_w*sin(2.5*pi*$)">
                                          <p:val>
                                            <p:fltVal val="0"/>
                                          </p:val>
                                        </p:tav>
                                        <p:tav tm="100000">
                                          <p:val>
                                            <p:fltVal val="1"/>
                                          </p:val>
                                        </p:tav>
                                      </p:tavLst>
                                    </p:anim>
                                    <p:anim calcmode="lin" valueType="num">
                                      <p:cBhvr>
                                        <p:cTn id="49" dur="2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2" grpId="0" animBg="1"/>
      <p:bldP spid="13" grpId="0" animBg="1"/>
      <p:bldP spid="14" grpId="0" animBg="1"/>
      <p:bldP spid="15" grpId="0" animBg="1"/>
      <p:bldP spid="16" grpId="0" animBg="1"/>
      <p:bldP spid="17" grpId="0" animBg="1"/>
      <p:bldP spid="17" grpId="1"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洗浄</a:t>
            </a:r>
            <a:r>
              <a:rPr kumimoji="1" lang="ja-JP" altLang="en-US" dirty="0"/>
              <a:t>とは</a:t>
            </a:r>
          </a:p>
        </p:txBody>
      </p:sp>
      <p:sp>
        <p:nvSpPr>
          <p:cNvPr id="3" name="コンテンツ プレースホルダー 2"/>
          <p:cNvSpPr>
            <a:spLocks noGrp="1"/>
          </p:cNvSpPr>
          <p:nvPr>
            <p:ph idx="1"/>
          </p:nvPr>
        </p:nvSpPr>
        <p:spPr>
          <a:xfrm>
            <a:off x="677334" y="2160589"/>
            <a:ext cx="8596668" cy="3880773"/>
          </a:xfrm>
        </p:spPr>
        <p:txBody>
          <a:bodyPr>
            <a:normAutofit/>
          </a:bodyPr>
          <a:lstStyle/>
          <a:p>
            <a:pPr>
              <a:buFont typeface="Wingdings" panose="05000000000000000000" pitchFamily="2" charset="2"/>
              <a:buChar char="l"/>
            </a:pPr>
            <a:r>
              <a:rPr kumimoji="1" lang="ja-JP" altLang="en-US" sz="2800" dirty="0"/>
              <a:t>使用済み器材に付着している微生物をできる限り取り除く</a:t>
            </a:r>
            <a:endParaRPr kumimoji="1" lang="en-US" altLang="ja-JP" sz="2800" dirty="0"/>
          </a:p>
          <a:p>
            <a:pPr>
              <a:buFont typeface="Wingdings" panose="05000000000000000000" pitchFamily="2" charset="2"/>
              <a:buChar char="l"/>
            </a:pPr>
            <a:r>
              <a:rPr lang="ja-JP" altLang="en-US" sz="2800" dirty="0"/>
              <a:t>スポンジやブラシ、洗浄機を使用して血液や体液、汚れを物理的に取り除く</a:t>
            </a:r>
            <a:endParaRPr lang="en-US" altLang="ja-JP" sz="2800" dirty="0"/>
          </a:p>
          <a:p>
            <a:pPr>
              <a:buFont typeface="Wingdings" panose="05000000000000000000" pitchFamily="2" charset="2"/>
              <a:buChar char="l"/>
            </a:pPr>
            <a:r>
              <a:rPr kumimoji="1" lang="ja-JP" altLang="en-US" sz="2800" dirty="0"/>
              <a:t>医療用洗剤の力で血液や体液、汚れを科学的に取り除く</a:t>
            </a:r>
            <a:endParaRPr kumimoji="1" lang="en-US" altLang="ja-JP" sz="2800" dirty="0"/>
          </a:p>
        </p:txBody>
      </p:sp>
    </p:spTree>
    <p:extLst>
      <p:ext uri="{BB962C8B-B14F-4D97-AF65-F5344CB8AC3E}">
        <p14:creationId xmlns:p14="http://schemas.microsoft.com/office/powerpoint/2010/main" val="1753458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2F4CA1-DA4F-4F21-854D-41029B8F5E34}"/>
              </a:ext>
            </a:extLst>
          </p:cNvPr>
          <p:cNvSpPr>
            <a:spLocks noGrp="1"/>
          </p:cNvSpPr>
          <p:nvPr>
            <p:ph type="title"/>
          </p:nvPr>
        </p:nvSpPr>
        <p:spPr/>
        <p:txBody>
          <a:bodyPr/>
          <a:lstStyle/>
          <a:p>
            <a:r>
              <a:rPr lang="en-US" altLang="ja-JP" dirty="0"/>
              <a:t>RMD(</a:t>
            </a:r>
            <a:r>
              <a:rPr lang="ja-JP" altLang="en-US" dirty="0"/>
              <a:t>再使用可能医療機器</a:t>
            </a:r>
            <a:r>
              <a:rPr lang="en-US" altLang="ja-JP" dirty="0"/>
              <a:t>)</a:t>
            </a:r>
            <a:r>
              <a:rPr lang="ja-JP" altLang="en-US" dirty="0"/>
              <a:t>のサイクル</a:t>
            </a:r>
            <a:endParaRPr kumimoji="1" lang="ja-JP" altLang="en-US" dirty="0"/>
          </a:p>
        </p:txBody>
      </p:sp>
      <p:sp>
        <p:nvSpPr>
          <p:cNvPr id="4" name="テキスト ボックス 3">
            <a:extLst>
              <a:ext uri="{FF2B5EF4-FFF2-40B4-BE49-F238E27FC236}">
                <a16:creationId xmlns:a16="http://schemas.microsoft.com/office/drawing/2014/main" id="{9FD3359D-A084-4FB4-9DA1-4CACEF474B69}"/>
              </a:ext>
            </a:extLst>
          </p:cNvPr>
          <p:cNvSpPr txBox="1"/>
          <p:nvPr/>
        </p:nvSpPr>
        <p:spPr>
          <a:xfrm>
            <a:off x="4086623" y="1612965"/>
            <a:ext cx="2009377" cy="492443"/>
          </a:xfrm>
          <a:prstGeom prst="rect">
            <a:avLst/>
          </a:prstGeom>
          <a:noFill/>
        </p:spPr>
        <p:txBody>
          <a:bodyPr wrap="square" rtlCol="0">
            <a:spAutoFit/>
          </a:bodyPr>
          <a:lstStyle/>
          <a:p>
            <a:r>
              <a:rPr kumimoji="1" lang="ja-JP" altLang="en-US" sz="2600" dirty="0"/>
              <a:t>器械の使用</a:t>
            </a:r>
          </a:p>
        </p:txBody>
      </p:sp>
      <p:sp>
        <p:nvSpPr>
          <p:cNvPr id="5" name="テキスト ボックス 4">
            <a:extLst>
              <a:ext uri="{FF2B5EF4-FFF2-40B4-BE49-F238E27FC236}">
                <a16:creationId xmlns:a16="http://schemas.microsoft.com/office/drawing/2014/main" id="{CFA24C59-F9A2-44DA-8CC3-38B784AAA9B9}"/>
              </a:ext>
            </a:extLst>
          </p:cNvPr>
          <p:cNvSpPr txBox="1"/>
          <p:nvPr/>
        </p:nvSpPr>
        <p:spPr>
          <a:xfrm>
            <a:off x="6801332" y="3820264"/>
            <a:ext cx="2472670" cy="861774"/>
          </a:xfrm>
          <a:prstGeom prst="rect">
            <a:avLst/>
          </a:prstGeom>
          <a:noFill/>
        </p:spPr>
        <p:txBody>
          <a:bodyPr wrap="square" rtlCol="0">
            <a:spAutoFit/>
          </a:bodyPr>
          <a:lstStyle/>
          <a:p>
            <a:pPr algn="ctr"/>
            <a:r>
              <a:rPr kumimoji="1" lang="ja-JP" altLang="en-US" sz="2500" dirty="0"/>
              <a:t>清潔度と</a:t>
            </a:r>
            <a:endParaRPr kumimoji="1" lang="en-US" altLang="ja-JP" sz="2500" dirty="0"/>
          </a:p>
          <a:p>
            <a:pPr algn="ctr"/>
            <a:r>
              <a:rPr kumimoji="1" lang="ja-JP" altLang="en-US" sz="2500" dirty="0"/>
              <a:t>器材の点検</a:t>
            </a:r>
          </a:p>
        </p:txBody>
      </p:sp>
      <p:sp>
        <p:nvSpPr>
          <p:cNvPr id="6" name="テキスト ボックス 5">
            <a:extLst>
              <a:ext uri="{FF2B5EF4-FFF2-40B4-BE49-F238E27FC236}">
                <a16:creationId xmlns:a16="http://schemas.microsoft.com/office/drawing/2014/main" id="{5ED78D3F-B76E-4CD5-B185-08CE1AC67FDB}"/>
              </a:ext>
            </a:extLst>
          </p:cNvPr>
          <p:cNvSpPr txBox="1"/>
          <p:nvPr/>
        </p:nvSpPr>
        <p:spPr>
          <a:xfrm>
            <a:off x="7720407" y="2458831"/>
            <a:ext cx="887940" cy="492443"/>
          </a:xfrm>
          <a:prstGeom prst="rect">
            <a:avLst/>
          </a:prstGeom>
          <a:noFill/>
        </p:spPr>
        <p:txBody>
          <a:bodyPr wrap="square" rtlCol="0">
            <a:spAutoFit/>
          </a:bodyPr>
          <a:lstStyle/>
          <a:p>
            <a:r>
              <a:rPr kumimoji="1" lang="ja-JP" altLang="en-US" sz="2600" dirty="0"/>
              <a:t>洗浄</a:t>
            </a:r>
          </a:p>
        </p:txBody>
      </p:sp>
      <p:sp>
        <p:nvSpPr>
          <p:cNvPr id="8" name="テキスト ボックス 7">
            <a:extLst>
              <a:ext uri="{FF2B5EF4-FFF2-40B4-BE49-F238E27FC236}">
                <a16:creationId xmlns:a16="http://schemas.microsoft.com/office/drawing/2014/main" id="{AB93004E-F9CD-4545-AEEF-0886E805F995}"/>
              </a:ext>
            </a:extLst>
          </p:cNvPr>
          <p:cNvSpPr txBox="1"/>
          <p:nvPr/>
        </p:nvSpPr>
        <p:spPr>
          <a:xfrm>
            <a:off x="3198683" y="5583050"/>
            <a:ext cx="887940" cy="492443"/>
          </a:xfrm>
          <a:prstGeom prst="rect">
            <a:avLst/>
          </a:prstGeom>
          <a:noFill/>
        </p:spPr>
        <p:txBody>
          <a:bodyPr wrap="square" rtlCol="0">
            <a:spAutoFit/>
          </a:bodyPr>
          <a:lstStyle/>
          <a:p>
            <a:r>
              <a:rPr kumimoji="1" lang="ja-JP" altLang="en-US" sz="2600" dirty="0"/>
              <a:t>滅菌</a:t>
            </a:r>
          </a:p>
        </p:txBody>
      </p:sp>
      <p:sp>
        <p:nvSpPr>
          <p:cNvPr id="9" name="テキスト ボックス 8">
            <a:extLst>
              <a:ext uri="{FF2B5EF4-FFF2-40B4-BE49-F238E27FC236}">
                <a16:creationId xmlns:a16="http://schemas.microsoft.com/office/drawing/2014/main" id="{02C5FF6D-654F-4D97-B077-4FF42BAED556}"/>
              </a:ext>
            </a:extLst>
          </p:cNvPr>
          <p:cNvSpPr txBox="1"/>
          <p:nvPr/>
        </p:nvSpPr>
        <p:spPr>
          <a:xfrm>
            <a:off x="6154295" y="5583050"/>
            <a:ext cx="1825382" cy="492443"/>
          </a:xfrm>
          <a:prstGeom prst="rect">
            <a:avLst/>
          </a:prstGeom>
          <a:noFill/>
        </p:spPr>
        <p:txBody>
          <a:bodyPr wrap="square" rtlCol="0">
            <a:spAutoFit/>
          </a:bodyPr>
          <a:lstStyle/>
          <a:p>
            <a:r>
              <a:rPr kumimoji="1" lang="ja-JP" altLang="en-US" sz="2600" dirty="0"/>
              <a:t>包装</a:t>
            </a:r>
          </a:p>
        </p:txBody>
      </p:sp>
      <p:sp>
        <p:nvSpPr>
          <p:cNvPr id="10" name="テキスト ボックス 9">
            <a:extLst>
              <a:ext uri="{FF2B5EF4-FFF2-40B4-BE49-F238E27FC236}">
                <a16:creationId xmlns:a16="http://schemas.microsoft.com/office/drawing/2014/main" id="{301FE5B4-CDD0-4B51-B344-8AF3EECE0E96}"/>
              </a:ext>
            </a:extLst>
          </p:cNvPr>
          <p:cNvSpPr txBox="1"/>
          <p:nvPr/>
        </p:nvSpPr>
        <p:spPr>
          <a:xfrm>
            <a:off x="1426709" y="3918143"/>
            <a:ext cx="2104240" cy="861774"/>
          </a:xfrm>
          <a:prstGeom prst="rect">
            <a:avLst/>
          </a:prstGeom>
          <a:noFill/>
        </p:spPr>
        <p:txBody>
          <a:bodyPr wrap="square" rtlCol="0">
            <a:spAutoFit/>
          </a:bodyPr>
          <a:lstStyle/>
          <a:p>
            <a:pPr algn="ctr"/>
            <a:r>
              <a:rPr kumimoji="1" lang="ja-JP" altLang="en-US" sz="2500" dirty="0"/>
              <a:t>点検</a:t>
            </a:r>
            <a:endParaRPr kumimoji="1" lang="en-US" altLang="ja-JP" sz="2500" dirty="0"/>
          </a:p>
          <a:p>
            <a:pPr algn="ctr"/>
            <a:r>
              <a:rPr kumimoji="1" lang="ja-JP" altLang="en-US" sz="2500" dirty="0"/>
              <a:t>滅菌記録</a:t>
            </a:r>
            <a:endParaRPr kumimoji="1" lang="ja-JP" altLang="en-US" sz="2600" dirty="0"/>
          </a:p>
        </p:txBody>
      </p:sp>
      <p:sp>
        <p:nvSpPr>
          <p:cNvPr id="13" name="矢印: 折線 12">
            <a:extLst>
              <a:ext uri="{FF2B5EF4-FFF2-40B4-BE49-F238E27FC236}">
                <a16:creationId xmlns:a16="http://schemas.microsoft.com/office/drawing/2014/main" id="{9A3D3906-2C2C-4682-A9F2-BC4D767CDFB5}"/>
              </a:ext>
            </a:extLst>
          </p:cNvPr>
          <p:cNvSpPr/>
          <p:nvPr/>
        </p:nvSpPr>
        <p:spPr>
          <a:xfrm rot="5400000">
            <a:off x="7066591" y="1002778"/>
            <a:ext cx="518539" cy="196757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矢印: 上 13">
            <a:extLst>
              <a:ext uri="{FF2B5EF4-FFF2-40B4-BE49-F238E27FC236}">
                <a16:creationId xmlns:a16="http://schemas.microsoft.com/office/drawing/2014/main" id="{1C14261D-8355-4171-BD3A-EB2C99DF7085}"/>
              </a:ext>
            </a:extLst>
          </p:cNvPr>
          <p:cNvSpPr/>
          <p:nvPr/>
        </p:nvSpPr>
        <p:spPr>
          <a:xfrm rot="10800000">
            <a:off x="8009520" y="2986481"/>
            <a:ext cx="300127" cy="62078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上 15">
            <a:extLst>
              <a:ext uri="{FF2B5EF4-FFF2-40B4-BE49-F238E27FC236}">
                <a16:creationId xmlns:a16="http://schemas.microsoft.com/office/drawing/2014/main" id="{8DFE7AF5-2224-4226-A33D-943BDD87F092}"/>
              </a:ext>
            </a:extLst>
          </p:cNvPr>
          <p:cNvSpPr/>
          <p:nvPr/>
        </p:nvSpPr>
        <p:spPr>
          <a:xfrm rot="16200000">
            <a:off x="4773914" y="5422722"/>
            <a:ext cx="300127" cy="62078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矢印: 折線 16">
            <a:extLst>
              <a:ext uri="{FF2B5EF4-FFF2-40B4-BE49-F238E27FC236}">
                <a16:creationId xmlns:a16="http://schemas.microsoft.com/office/drawing/2014/main" id="{1CFF4840-1CD7-4434-97B8-9CDD7F439CA3}"/>
              </a:ext>
            </a:extLst>
          </p:cNvPr>
          <p:cNvSpPr/>
          <p:nvPr/>
        </p:nvSpPr>
        <p:spPr>
          <a:xfrm rot="10800000">
            <a:off x="7720408" y="4786556"/>
            <a:ext cx="518539" cy="109895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矢印: 折線 18">
            <a:extLst>
              <a:ext uri="{FF2B5EF4-FFF2-40B4-BE49-F238E27FC236}">
                <a16:creationId xmlns:a16="http://schemas.microsoft.com/office/drawing/2014/main" id="{DAEF4BB7-22BA-4D34-8546-F72A9AB777DB}"/>
              </a:ext>
            </a:extLst>
          </p:cNvPr>
          <p:cNvSpPr/>
          <p:nvPr/>
        </p:nvSpPr>
        <p:spPr>
          <a:xfrm rot="16200000">
            <a:off x="2067562" y="5068305"/>
            <a:ext cx="1040235" cy="51854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矢印: 上 19">
            <a:extLst>
              <a:ext uri="{FF2B5EF4-FFF2-40B4-BE49-F238E27FC236}">
                <a16:creationId xmlns:a16="http://schemas.microsoft.com/office/drawing/2014/main" id="{84F0F3A7-C085-4C5B-8EFB-D85D2531E38C}"/>
              </a:ext>
            </a:extLst>
          </p:cNvPr>
          <p:cNvSpPr/>
          <p:nvPr/>
        </p:nvSpPr>
        <p:spPr>
          <a:xfrm>
            <a:off x="2287552" y="3199479"/>
            <a:ext cx="300127" cy="62078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折線 20">
            <a:extLst>
              <a:ext uri="{FF2B5EF4-FFF2-40B4-BE49-F238E27FC236}">
                <a16:creationId xmlns:a16="http://schemas.microsoft.com/office/drawing/2014/main" id="{6BEA58A4-367C-4909-9065-588ECA2E7C53}"/>
              </a:ext>
            </a:extLst>
          </p:cNvPr>
          <p:cNvSpPr/>
          <p:nvPr/>
        </p:nvSpPr>
        <p:spPr>
          <a:xfrm>
            <a:off x="2437615" y="1683499"/>
            <a:ext cx="1522137" cy="43678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テキスト ボックス 17">
            <a:extLst>
              <a:ext uri="{FF2B5EF4-FFF2-40B4-BE49-F238E27FC236}">
                <a16:creationId xmlns:a16="http://schemas.microsoft.com/office/drawing/2014/main" id="{AB93004E-F9CD-4545-AEEF-0886E805F995}"/>
              </a:ext>
            </a:extLst>
          </p:cNvPr>
          <p:cNvSpPr txBox="1"/>
          <p:nvPr/>
        </p:nvSpPr>
        <p:spPr>
          <a:xfrm>
            <a:off x="1993645" y="2322956"/>
            <a:ext cx="887940" cy="892552"/>
          </a:xfrm>
          <a:prstGeom prst="rect">
            <a:avLst/>
          </a:prstGeom>
          <a:noFill/>
        </p:spPr>
        <p:txBody>
          <a:bodyPr wrap="square" rtlCol="0">
            <a:spAutoFit/>
          </a:bodyPr>
          <a:lstStyle/>
          <a:p>
            <a:r>
              <a:rPr kumimoji="1" lang="ja-JP" altLang="en-US" sz="2600" dirty="0"/>
              <a:t>供給</a:t>
            </a:r>
            <a:endParaRPr kumimoji="1" lang="en-US" altLang="ja-JP" sz="2600" dirty="0"/>
          </a:p>
          <a:p>
            <a:r>
              <a:rPr kumimoji="1" lang="ja-JP" altLang="en-US" sz="2600" dirty="0"/>
              <a:t>保管</a:t>
            </a:r>
          </a:p>
        </p:txBody>
      </p:sp>
      <p:sp>
        <p:nvSpPr>
          <p:cNvPr id="3" name="フレーム 2">
            <a:extLst>
              <a:ext uri="{FF2B5EF4-FFF2-40B4-BE49-F238E27FC236}">
                <a16:creationId xmlns:a16="http://schemas.microsoft.com/office/drawing/2014/main" id="{FA5B9EEA-0ABB-E2A9-1130-32B45CB5441C}"/>
              </a:ext>
            </a:extLst>
          </p:cNvPr>
          <p:cNvSpPr/>
          <p:nvPr/>
        </p:nvSpPr>
        <p:spPr>
          <a:xfrm>
            <a:off x="7465598" y="2301613"/>
            <a:ext cx="1387970" cy="746936"/>
          </a:xfrm>
          <a:prstGeom prst="fram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593624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08452A-68F6-0C78-7CD8-1728179F5D71}"/>
              </a:ext>
            </a:extLst>
          </p:cNvPr>
          <p:cNvSpPr>
            <a:spLocks noGrp="1"/>
          </p:cNvSpPr>
          <p:nvPr>
            <p:ph type="title"/>
          </p:nvPr>
        </p:nvSpPr>
        <p:spPr/>
        <p:txBody>
          <a:bodyPr/>
          <a:lstStyle/>
          <a:p>
            <a:r>
              <a:rPr kumimoji="1" lang="ja-JP" altLang="en-US" dirty="0"/>
              <a:t>洗浄が必要な理由</a:t>
            </a:r>
          </a:p>
        </p:txBody>
      </p:sp>
      <p:sp>
        <p:nvSpPr>
          <p:cNvPr id="3" name="コンテンツ プレースホルダー 2">
            <a:extLst>
              <a:ext uri="{FF2B5EF4-FFF2-40B4-BE49-F238E27FC236}">
                <a16:creationId xmlns:a16="http://schemas.microsoft.com/office/drawing/2014/main" id="{6B2DE0B3-EB48-B058-F54A-5C09DAE9CA84}"/>
              </a:ext>
            </a:extLst>
          </p:cNvPr>
          <p:cNvSpPr>
            <a:spLocks noGrp="1"/>
          </p:cNvSpPr>
          <p:nvPr>
            <p:ph idx="1"/>
          </p:nvPr>
        </p:nvSpPr>
        <p:spPr/>
        <p:txBody>
          <a:bodyPr>
            <a:normAutofit/>
          </a:bodyPr>
          <a:lstStyle/>
          <a:p>
            <a:pPr>
              <a:buFont typeface="Wingdings" panose="05000000000000000000" pitchFamily="2" charset="2"/>
              <a:buChar char="l"/>
            </a:pPr>
            <a:r>
              <a:rPr kumimoji="1" lang="ja-JP" altLang="en-US" sz="2800" dirty="0"/>
              <a:t>汚れが残っていると十分な消毒・滅菌効果が得られない</a:t>
            </a:r>
            <a:endParaRPr kumimoji="1" lang="en-US" altLang="ja-JP" sz="2800" dirty="0"/>
          </a:p>
          <a:p>
            <a:pPr>
              <a:buFont typeface="Wingdings" panose="05000000000000000000" pitchFamily="2" charset="2"/>
              <a:buChar char="l"/>
            </a:pPr>
            <a:r>
              <a:rPr lang="ja-JP" altLang="en-US" sz="2800" dirty="0"/>
              <a:t>残った汚れが消毒・滅菌で変成し、使用する際に体内に異存する可能性もある。</a:t>
            </a:r>
            <a:endParaRPr kumimoji="1" lang="ja-JP" altLang="en-US" sz="2800" dirty="0"/>
          </a:p>
        </p:txBody>
      </p:sp>
    </p:spTree>
    <p:extLst>
      <p:ext uri="{BB962C8B-B14F-4D97-AF65-F5344CB8AC3E}">
        <p14:creationId xmlns:p14="http://schemas.microsoft.com/office/powerpoint/2010/main" val="1214399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DF05AB-DF77-480A-97B6-7E8657686479}"/>
              </a:ext>
            </a:extLst>
          </p:cNvPr>
          <p:cNvSpPr>
            <a:spLocks noGrp="1"/>
          </p:cNvSpPr>
          <p:nvPr>
            <p:ph type="title"/>
          </p:nvPr>
        </p:nvSpPr>
        <p:spPr/>
        <p:txBody>
          <a:bodyPr/>
          <a:lstStyle/>
          <a:p>
            <a:r>
              <a:rPr kumimoji="1" lang="ja-JP" altLang="en-US" dirty="0"/>
              <a:t>洗浄の</a:t>
            </a:r>
            <a:r>
              <a:rPr kumimoji="1" lang="en-US" altLang="ja-JP" dirty="0"/>
              <a:t>6</a:t>
            </a:r>
            <a:r>
              <a:rPr kumimoji="1" lang="ja-JP" altLang="en-US" dirty="0"/>
              <a:t>つのポイント</a:t>
            </a:r>
          </a:p>
        </p:txBody>
      </p:sp>
      <p:sp>
        <p:nvSpPr>
          <p:cNvPr id="3" name="コンテンツ プレースホルダー 2">
            <a:extLst>
              <a:ext uri="{FF2B5EF4-FFF2-40B4-BE49-F238E27FC236}">
                <a16:creationId xmlns:a16="http://schemas.microsoft.com/office/drawing/2014/main" id="{7927F1A4-9612-4A48-828A-6924D227228B}"/>
              </a:ext>
            </a:extLst>
          </p:cNvPr>
          <p:cNvSpPr>
            <a:spLocks noGrp="1"/>
          </p:cNvSpPr>
          <p:nvPr>
            <p:ph idx="1"/>
          </p:nvPr>
        </p:nvSpPr>
        <p:spPr/>
        <p:txBody>
          <a:bodyPr>
            <a:normAutofit/>
          </a:bodyPr>
          <a:lstStyle/>
          <a:p>
            <a:pPr>
              <a:buFont typeface="Wingdings" panose="05000000000000000000" pitchFamily="2" charset="2"/>
              <a:buChar char="l"/>
            </a:pPr>
            <a:r>
              <a:rPr kumimoji="1" lang="ja-JP" altLang="en-US" sz="3000" dirty="0"/>
              <a:t>水を使う</a:t>
            </a:r>
            <a:endParaRPr kumimoji="1" lang="en-US" altLang="ja-JP" sz="3000" dirty="0"/>
          </a:p>
          <a:p>
            <a:pPr>
              <a:buFont typeface="Wingdings" panose="05000000000000000000" pitchFamily="2" charset="2"/>
              <a:buChar char="l"/>
            </a:pPr>
            <a:r>
              <a:rPr lang="ja-JP" altLang="en-US" sz="3000" dirty="0"/>
              <a:t>物理的力に頼る</a:t>
            </a:r>
            <a:endParaRPr lang="en-US" altLang="ja-JP" sz="3000" dirty="0"/>
          </a:p>
          <a:p>
            <a:pPr>
              <a:buFont typeface="Wingdings" panose="05000000000000000000" pitchFamily="2" charset="2"/>
              <a:buChar char="l"/>
            </a:pPr>
            <a:r>
              <a:rPr lang="ja-JP" altLang="en-US" sz="3000" dirty="0"/>
              <a:t>医療用洗剤を使う</a:t>
            </a:r>
            <a:endParaRPr lang="en-US" altLang="ja-JP" sz="3000" dirty="0"/>
          </a:p>
          <a:p>
            <a:pPr>
              <a:buFont typeface="Wingdings" panose="05000000000000000000" pitchFamily="2" charset="2"/>
              <a:buChar char="l"/>
            </a:pPr>
            <a:r>
              <a:rPr kumimoji="1" lang="ja-JP" altLang="en-US" sz="3000" dirty="0"/>
              <a:t>温度を守る</a:t>
            </a:r>
            <a:endParaRPr kumimoji="1" lang="en-US" altLang="ja-JP" sz="3000" dirty="0"/>
          </a:p>
          <a:p>
            <a:pPr>
              <a:buFont typeface="Wingdings" panose="05000000000000000000" pitchFamily="2" charset="2"/>
              <a:buChar char="l"/>
            </a:pPr>
            <a:r>
              <a:rPr lang="ja-JP" altLang="en-US" sz="3000" dirty="0"/>
              <a:t>洗浄前は乾燥させない</a:t>
            </a:r>
            <a:endParaRPr lang="en-US" altLang="ja-JP" sz="3000" dirty="0"/>
          </a:p>
          <a:p>
            <a:pPr>
              <a:buFont typeface="Wingdings" panose="05000000000000000000" pitchFamily="2" charset="2"/>
              <a:buChar char="l"/>
            </a:pPr>
            <a:r>
              <a:rPr kumimoji="1" lang="ja-JP" altLang="en-US" sz="3000" dirty="0"/>
              <a:t>洗浄時は</a:t>
            </a:r>
            <a:r>
              <a:rPr lang="en-US" altLang="ja-JP" sz="3000" dirty="0"/>
              <a:t>PPE</a:t>
            </a:r>
            <a:r>
              <a:rPr lang="ja-JP" altLang="en-US" sz="3000" dirty="0"/>
              <a:t>を着用する</a:t>
            </a:r>
            <a:endParaRPr kumimoji="1" lang="ja-JP" altLang="en-US" sz="3000" dirty="0"/>
          </a:p>
        </p:txBody>
      </p:sp>
    </p:spTree>
    <p:extLst>
      <p:ext uri="{BB962C8B-B14F-4D97-AF65-F5344CB8AC3E}">
        <p14:creationId xmlns:p14="http://schemas.microsoft.com/office/powerpoint/2010/main" val="761470720"/>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1295</TotalTime>
  <Words>3990</Words>
  <Application>Microsoft Office PowerPoint</Application>
  <PresentationFormat>ワイド画面</PresentationFormat>
  <Paragraphs>240</Paragraphs>
  <Slides>18</Slides>
  <Notes>18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ＭＳ Ｐゴシック</vt:lpstr>
      <vt:lpstr>メイリオ</vt:lpstr>
      <vt:lpstr>Arial</vt:lpstr>
      <vt:lpstr>Calibri</vt:lpstr>
      <vt:lpstr>Trebuchet MS</vt:lpstr>
      <vt:lpstr>Wingdings</vt:lpstr>
      <vt:lpstr>Wingdings 3</vt:lpstr>
      <vt:lpstr>ファセット</vt:lpstr>
      <vt:lpstr>洗浄と消毒の話</vt:lpstr>
      <vt:lpstr>目的</vt:lpstr>
      <vt:lpstr>本日の内容</vt:lpstr>
      <vt:lpstr>標準予防策</vt:lpstr>
      <vt:lpstr>標準予防策 スタンダードプリコーション　とは</vt:lpstr>
      <vt:lpstr>洗浄とは</vt:lpstr>
      <vt:lpstr>RMD(再使用可能医療機器)のサイクル</vt:lpstr>
      <vt:lpstr>洗浄が必要な理由</vt:lpstr>
      <vt:lpstr>洗浄の6つのポイント</vt:lpstr>
      <vt:lpstr>洗浄の6つのポイント</vt:lpstr>
      <vt:lpstr>消毒とは</vt:lpstr>
      <vt:lpstr>スポルディングの分類</vt:lpstr>
      <vt:lpstr>物理的消毒法(洗浄機)</vt:lpstr>
      <vt:lpstr>化学的消毒法(浸漬消毒法)</vt:lpstr>
      <vt:lpstr>浸漬消毒の6つのポイント</vt:lpstr>
      <vt:lpstr>滅菌技師としての活動</vt:lpstr>
      <vt:lpstr>TAKE　HOME　MESSAGE</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滅菌周辺業務</dc:title>
  <dc:creator>PC270</dc:creator>
  <cp:lastModifiedBy>PC317</cp:lastModifiedBy>
  <cp:revision>81</cp:revision>
  <cp:lastPrinted>2022-12-26T10:25:36Z</cp:lastPrinted>
  <dcterms:created xsi:type="dcterms:W3CDTF">2022-12-20T13:55:16Z</dcterms:created>
  <dcterms:modified xsi:type="dcterms:W3CDTF">2024-02-27T02:27:25Z</dcterms:modified>
</cp:coreProperties>
</file>